
<file path=[Content_Types].xml><?xml version="1.0" encoding="utf-8"?>
<Types xmlns="http://schemas.openxmlformats.org/package/2006/content-types">
  <Default Extension="bin" ContentType="image/unknown"/>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0" r:id="rId2"/>
    <p:sldId id="261" r:id="rId3"/>
    <p:sldId id="262" r:id="rId4"/>
    <p:sldId id="263" r:id="rId5"/>
    <p:sldId id="264" r:id="rId6"/>
    <p:sldId id="265" r:id="rId7"/>
    <p:sldId id="266" r:id="rId8"/>
    <p:sldId id="267" r:id="rId9"/>
    <p:sldId id="310" r:id="rId10"/>
    <p:sldId id="311" r:id="rId11"/>
    <p:sldId id="312" r:id="rId12"/>
    <p:sldId id="304" r:id="rId13"/>
    <p:sldId id="305" r:id="rId14"/>
    <p:sldId id="306" r:id="rId15"/>
    <p:sldId id="317" r:id="rId16"/>
    <p:sldId id="315" r:id="rId17"/>
    <p:sldId id="316" r:id="rId18"/>
    <p:sldId id="270" r:id="rId19"/>
    <p:sldId id="292" r:id="rId20"/>
    <p:sldId id="275" r:id="rId21"/>
    <p:sldId id="271" r:id="rId22"/>
    <p:sldId id="272" r:id="rId23"/>
    <p:sldId id="273" r:id="rId24"/>
    <p:sldId id="274" r:id="rId25"/>
    <p:sldId id="283" r:id="rId26"/>
    <p:sldId id="285" r:id="rId27"/>
    <p:sldId id="290" r:id="rId28"/>
    <p:sldId id="286" r:id="rId29"/>
    <p:sldId id="303" r:id="rId30"/>
    <p:sldId id="288"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F96D"/>
    <a:srgbClr val="A17A4F"/>
    <a:srgbClr val="EDE4DB"/>
    <a:srgbClr val="040011"/>
    <a:srgbClr val="150000"/>
    <a:srgbClr val="911BA5"/>
    <a:srgbClr val="FA0001"/>
    <a:srgbClr val="1E021E"/>
    <a:srgbClr val="0010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D682B3-668E-4CE8-8128-9FEB9734033E}" v="178" dt="2023-10-27T23:16:17.6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8" d="100"/>
          <a:sy n="98" d="100"/>
        </p:scale>
        <p:origin x="110" y="163"/>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anveer singh" userId="387817ed74068e95" providerId="LiveId" clId="{BAD8F25A-DD32-4C6F-B877-2A036A1FC5B9}"/>
    <pc:docChg chg="addSld">
      <pc:chgData name="kiranveer singh" userId="387817ed74068e95" providerId="LiveId" clId="{BAD8F25A-DD32-4C6F-B877-2A036A1FC5B9}" dt="2023-10-28T08:05:18.906" v="0" actId="680"/>
      <pc:docMkLst>
        <pc:docMk/>
      </pc:docMkLst>
      <pc:sldChg chg="new">
        <pc:chgData name="kiranveer singh" userId="387817ed74068e95" providerId="LiveId" clId="{BAD8F25A-DD32-4C6F-B877-2A036A1FC5B9}" dt="2023-10-28T08:05:18.906" v="0" actId="680"/>
        <pc:sldMkLst>
          <pc:docMk/>
          <pc:sldMk cId="2723663472" sldId="318"/>
        </pc:sldMkLst>
      </pc:sldChg>
    </pc:docChg>
  </pc:docChgLst>
  <pc:docChgLst>
    <pc:chgData name="kiranveer singh" userId="387817ed74068e95" providerId="LiveId" clId="{843B1D7C-1520-406A-9584-387F2EF14C10}"/>
    <pc:docChg chg="modSld">
      <pc:chgData name="kiranveer singh" userId="387817ed74068e95" providerId="LiveId" clId="{843B1D7C-1520-406A-9584-387F2EF14C10}" dt="2023-10-27T23:23:53.921" v="1" actId="20577"/>
      <pc:docMkLst>
        <pc:docMk/>
      </pc:docMkLst>
      <pc:sldChg chg="modSp mod">
        <pc:chgData name="kiranveer singh" userId="387817ed74068e95" providerId="LiveId" clId="{843B1D7C-1520-406A-9584-387F2EF14C10}" dt="2023-10-27T23:23:53.921" v="1" actId="20577"/>
        <pc:sldMkLst>
          <pc:docMk/>
          <pc:sldMk cId="2240740926" sldId="311"/>
        </pc:sldMkLst>
        <pc:spChg chg="mod">
          <ac:chgData name="kiranveer singh" userId="387817ed74068e95" providerId="LiveId" clId="{843B1D7C-1520-406A-9584-387F2EF14C10}" dt="2023-10-27T23:23:53.921" v="1" actId="20577"/>
          <ac:spMkLst>
            <pc:docMk/>
            <pc:sldMk cId="2240740926" sldId="311"/>
            <ac:spMk id="5" creationId="{D4F8B1FF-3698-FE45-7834-5EB0733D780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1EC24-B749-4353-AE3B-DC5C9F945434}" type="datetimeFigureOut">
              <a:rPr lang="en-IN" smtClean="0"/>
              <a:t>05-09-2025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B4D8A-2CFD-45F6-B93C-3E7EEC161EB0}" type="slidenum">
              <a:rPr lang="en-IN" smtClean="0"/>
              <a:t>‹#›</a:t>
            </a:fld>
            <a:endParaRPr lang="en-IN"/>
          </a:p>
        </p:txBody>
      </p:sp>
    </p:spTree>
    <p:extLst>
      <p:ext uri="{BB962C8B-B14F-4D97-AF65-F5344CB8AC3E}">
        <p14:creationId xmlns:p14="http://schemas.microsoft.com/office/powerpoint/2010/main" val="126975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F8A11F-B1EF-4A2C-B9A1-8FC8F0204925}" type="slidenum">
              <a:rPr lang="en-IN" smtClean="0"/>
              <a:t>28</a:t>
            </a:fld>
            <a:endParaRPr lang="en-IN"/>
          </a:p>
        </p:txBody>
      </p:sp>
    </p:spTree>
    <p:extLst>
      <p:ext uri="{BB962C8B-B14F-4D97-AF65-F5344CB8AC3E}">
        <p14:creationId xmlns:p14="http://schemas.microsoft.com/office/powerpoint/2010/main" val="31546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BF8A11F-B1EF-4A2C-B9A1-8FC8F0204925}" type="slidenum">
              <a:rPr lang="en-IN" smtClean="0"/>
              <a:t>29</a:t>
            </a:fld>
            <a:endParaRPr lang="en-IN"/>
          </a:p>
        </p:txBody>
      </p:sp>
    </p:spTree>
    <p:extLst>
      <p:ext uri="{BB962C8B-B14F-4D97-AF65-F5344CB8AC3E}">
        <p14:creationId xmlns:p14="http://schemas.microsoft.com/office/powerpoint/2010/main" val="3055627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FECF-C042-43E9-B84D-A1FA689A30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026FE33-71F7-443D-94DE-96B1FAC85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A38B36-3333-45B6-91D5-754267EEA70A}"/>
              </a:ext>
            </a:extLst>
          </p:cNvPr>
          <p:cNvSpPr>
            <a:spLocks noGrp="1"/>
          </p:cNvSpPr>
          <p:nvPr>
            <p:ph type="dt" sz="half" idx="10"/>
          </p:nvPr>
        </p:nvSpPr>
        <p:spPr/>
        <p:txBody>
          <a:bodyPr/>
          <a:lstStyle/>
          <a:p>
            <a:fld id="{1E676744-6355-4A61-B3B8-67040658B09C}" type="datetimeFigureOut">
              <a:rPr lang="en-IN" smtClean="0"/>
              <a:t>05-09-2025</a:t>
            </a:fld>
            <a:endParaRPr lang="en-IN"/>
          </a:p>
        </p:txBody>
      </p:sp>
      <p:sp>
        <p:nvSpPr>
          <p:cNvPr id="5" name="Footer Placeholder 4">
            <a:extLst>
              <a:ext uri="{FF2B5EF4-FFF2-40B4-BE49-F238E27FC236}">
                <a16:creationId xmlns:a16="http://schemas.microsoft.com/office/drawing/2014/main" id="{14E03CB0-20B9-49A1-ABE9-BFC3D55325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D85561-5991-451C-8E5E-DBA4274405AA}"/>
              </a:ext>
            </a:extLst>
          </p:cNvPr>
          <p:cNvSpPr>
            <a:spLocks noGrp="1"/>
          </p:cNvSpPr>
          <p:nvPr>
            <p:ph type="sldNum" sz="quarter" idx="12"/>
          </p:nvPr>
        </p:nvSpPr>
        <p:spPr/>
        <p:txBody>
          <a:bodyPr/>
          <a:lstStyle/>
          <a:p>
            <a:fld id="{B4B50C7E-185D-4735-B271-A8DA05B0F6A5}" type="slidenum">
              <a:rPr lang="en-IN" smtClean="0"/>
              <a:t>‹#›</a:t>
            </a:fld>
            <a:endParaRPr lang="en-IN"/>
          </a:p>
        </p:txBody>
      </p:sp>
    </p:spTree>
    <p:extLst>
      <p:ext uri="{BB962C8B-B14F-4D97-AF65-F5344CB8AC3E}">
        <p14:creationId xmlns:p14="http://schemas.microsoft.com/office/powerpoint/2010/main" val="243963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0ED1-FA56-41F0-8EB1-95C61189EC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7F7ECB-EC48-4B20-93D3-E3759ADB7A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7B9AED-C7EA-4E0F-919A-E149DF684F5E}"/>
              </a:ext>
            </a:extLst>
          </p:cNvPr>
          <p:cNvSpPr>
            <a:spLocks noGrp="1"/>
          </p:cNvSpPr>
          <p:nvPr>
            <p:ph type="dt" sz="half" idx="10"/>
          </p:nvPr>
        </p:nvSpPr>
        <p:spPr/>
        <p:txBody>
          <a:bodyPr/>
          <a:lstStyle/>
          <a:p>
            <a:fld id="{1E676744-6355-4A61-B3B8-67040658B09C}" type="datetimeFigureOut">
              <a:rPr lang="en-IN" smtClean="0"/>
              <a:t>05-09-2025</a:t>
            </a:fld>
            <a:endParaRPr lang="en-IN"/>
          </a:p>
        </p:txBody>
      </p:sp>
      <p:sp>
        <p:nvSpPr>
          <p:cNvPr id="5" name="Footer Placeholder 4">
            <a:extLst>
              <a:ext uri="{FF2B5EF4-FFF2-40B4-BE49-F238E27FC236}">
                <a16:creationId xmlns:a16="http://schemas.microsoft.com/office/drawing/2014/main" id="{A90A75B2-5FC5-469E-99C9-23AFC89BA8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F6667D-B321-4AC9-905C-84B47773E836}"/>
              </a:ext>
            </a:extLst>
          </p:cNvPr>
          <p:cNvSpPr>
            <a:spLocks noGrp="1"/>
          </p:cNvSpPr>
          <p:nvPr>
            <p:ph type="sldNum" sz="quarter" idx="12"/>
          </p:nvPr>
        </p:nvSpPr>
        <p:spPr/>
        <p:txBody>
          <a:bodyPr/>
          <a:lstStyle/>
          <a:p>
            <a:fld id="{B4B50C7E-185D-4735-B271-A8DA05B0F6A5}" type="slidenum">
              <a:rPr lang="en-IN" smtClean="0"/>
              <a:t>‹#›</a:t>
            </a:fld>
            <a:endParaRPr lang="en-IN"/>
          </a:p>
        </p:txBody>
      </p:sp>
    </p:spTree>
    <p:extLst>
      <p:ext uri="{BB962C8B-B14F-4D97-AF65-F5344CB8AC3E}">
        <p14:creationId xmlns:p14="http://schemas.microsoft.com/office/powerpoint/2010/main" val="2076503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CFE7DF-FEE5-4E3B-A667-669688D309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09AA74-A31D-49BB-96C9-0F38294525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CAF00F-300E-428B-9388-5044CCAB15AD}"/>
              </a:ext>
            </a:extLst>
          </p:cNvPr>
          <p:cNvSpPr>
            <a:spLocks noGrp="1"/>
          </p:cNvSpPr>
          <p:nvPr>
            <p:ph type="dt" sz="half" idx="10"/>
          </p:nvPr>
        </p:nvSpPr>
        <p:spPr/>
        <p:txBody>
          <a:bodyPr/>
          <a:lstStyle/>
          <a:p>
            <a:fld id="{1E676744-6355-4A61-B3B8-67040658B09C}" type="datetimeFigureOut">
              <a:rPr lang="en-IN" smtClean="0"/>
              <a:t>05-09-2025</a:t>
            </a:fld>
            <a:endParaRPr lang="en-IN"/>
          </a:p>
        </p:txBody>
      </p:sp>
      <p:sp>
        <p:nvSpPr>
          <p:cNvPr id="5" name="Footer Placeholder 4">
            <a:extLst>
              <a:ext uri="{FF2B5EF4-FFF2-40B4-BE49-F238E27FC236}">
                <a16:creationId xmlns:a16="http://schemas.microsoft.com/office/drawing/2014/main" id="{39D09840-50F7-45F6-83FB-7A43DF4AA2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4A7D7E-035C-4875-95CF-AD0F8000DA80}"/>
              </a:ext>
            </a:extLst>
          </p:cNvPr>
          <p:cNvSpPr>
            <a:spLocks noGrp="1"/>
          </p:cNvSpPr>
          <p:nvPr>
            <p:ph type="sldNum" sz="quarter" idx="12"/>
          </p:nvPr>
        </p:nvSpPr>
        <p:spPr/>
        <p:txBody>
          <a:bodyPr/>
          <a:lstStyle/>
          <a:p>
            <a:fld id="{B4B50C7E-185D-4735-B271-A8DA05B0F6A5}" type="slidenum">
              <a:rPr lang="en-IN" smtClean="0"/>
              <a:t>‹#›</a:t>
            </a:fld>
            <a:endParaRPr lang="en-IN"/>
          </a:p>
        </p:txBody>
      </p:sp>
    </p:spTree>
    <p:extLst>
      <p:ext uri="{BB962C8B-B14F-4D97-AF65-F5344CB8AC3E}">
        <p14:creationId xmlns:p14="http://schemas.microsoft.com/office/powerpoint/2010/main" val="3082215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44F6-EDD2-4F35-8645-90C1AD79C8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54878D-ED02-428C-B130-53CDF974A4C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E90DCB-537B-4B8D-A12F-A408A0EFFE51}"/>
              </a:ext>
            </a:extLst>
          </p:cNvPr>
          <p:cNvSpPr>
            <a:spLocks noGrp="1"/>
          </p:cNvSpPr>
          <p:nvPr>
            <p:ph type="dt" sz="half" idx="10"/>
          </p:nvPr>
        </p:nvSpPr>
        <p:spPr/>
        <p:txBody>
          <a:bodyPr/>
          <a:lstStyle/>
          <a:p>
            <a:fld id="{1E676744-6355-4A61-B3B8-67040658B09C}" type="datetimeFigureOut">
              <a:rPr lang="en-IN" smtClean="0"/>
              <a:t>05-09-2025</a:t>
            </a:fld>
            <a:endParaRPr lang="en-IN"/>
          </a:p>
        </p:txBody>
      </p:sp>
      <p:sp>
        <p:nvSpPr>
          <p:cNvPr id="5" name="Footer Placeholder 4">
            <a:extLst>
              <a:ext uri="{FF2B5EF4-FFF2-40B4-BE49-F238E27FC236}">
                <a16:creationId xmlns:a16="http://schemas.microsoft.com/office/drawing/2014/main" id="{6BA7EA57-B70B-4360-B42D-A6EDA8A705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D75FCE-74EF-474F-8773-187F4D5B7939}"/>
              </a:ext>
            </a:extLst>
          </p:cNvPr>
          <p:cNvSpPr>
            <a:spLocks noGrp="1"/>
          </p:cNvSpPr>
          <p:nvPr>
            <p:ph type="sldNum" sz="quarter" idx="12"/>
          </p:nvPr>
        </p:nvSpPr>
        <p:spPr/>
        <p:txBody>
          <a:bodyPr/>
          <a:lstStyle/>
          <a:p>
            <a:fld id="{B4B50C7E-185D-4735-B271-A8DA05B0F6A5}" type="slidenum">
              <a:rPr lang="en-IN" smtClean="0"/>
              <a:t>‹#›</a:t>
            </a:fld>
            <a:endParaRPr lang="en-IN"/>
          </a:p>
        </p:txBody>
      </p:sp>
    </p:spTree>
    <p:extLst>
      <p:ext uri="{BB962C8B-B14F-4D97-AF65-F5344CB8AC3E}">
        <p14:creationId xmlns:p14="http://schemas.microsoft.com/office/powerpoint/2010/main" val="69391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8646-DD60-4263-8429-6C95DA04FA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71CC3E2-BE84-4D6C-BC49-DC8BB61B0A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C598E7-BEC4-4BC1-9F1D-231CD9273969}"/>
              </a:ext>
            </a:extLst>
          </p:cNvPr>
          <p:cNvSpPr>
            <a:spLocks noGrp="1"/>
          </p:cNvSpPr>
          <p:nvPr>
            <p:ph type="dt" sz="half" idx="10"/>
          </p:nvPr>
        </p:nvSpPr>
        <p:spPr/>
        <p:txBody>
          <a:bodyPr/>
          <a:lstStyle/>
          <a:p>
            <a:fld id="{1E676744-6355-4A61-B3B8-67040658B09C}" type="datetimeFigureOut">
              <a:rPr lang="en-IN" smtClean="0"/>
              <a:t>05-09-2025</a:t>
            </a:fld>
            <a:endParaRPr lang="en-IN"/>
          </a:p>
        </p:txBody>
      </p:sp>
      <p:sp>
        <p:nvSpPr>
          <p:cNvPr id="5" name="Footer Placeholder 4">
            <a:extLst>
              <a:ext uri="{FF2B5EF4-FFF2-40B4-BE49-F238E27FC236}">
                <a16:creationId xmlns:a16="http://schemas.microsoft.com/office/drawing/2014/main" id="{FE9141E3-3F28-42C2-A141-816B796D2C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8F5FD5-5197-43C0-B339-784C6CE3EF5D}"/>
              </a:ext>
            </a:extLst>
          </p:cNvPr>
          <p:cNvSpPr>
            <a:spLocks noGrp="1"/>
          </p:cNvSpPr>
          <p:nvPr>
            <p:ph type="sldNum" sz="quarter" idx="12"/>
          </p:nvPr>
        </p:nvSpPr>
        <p:spPr/>
        <p:txBody>
          <a:bodyPr/>
          <a:lstStyle/>
          <a:p>
            <a:fld id="{B4B50C7E-185D-4735-B271-A8DA05B0F6A5}" type="slidenum">
              <a:rPr lang="en-IN" smtClean="0"/>
              <a:t>‹#›</a:t>
            </a:fld>
            <a:endParaRPr lang="en-IN"/>
          </a:p>
        </p:txBody>
      </p:sp>
    </p:spTree>
    <p:extLst>
      <p:ext uri="{BB962C8B-B14F-4D97-AF65-F5344CB8AC3E}">
        <p14:creationId xmlns:p14="http://schemas.microsoft.com/office/powerpoint/2010/main" val="303173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459E2-8F12-4D4A-B031-3E08E38AE2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5DC7A5-A614-453A-8F66-3DA5F6CA7A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BCE5624-C44A-4129-8C65-A05C637A4D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7D63E18-88ED-42F3-BF44-D114F8FDDA2A}"/>
              </a:ext>
            </a:extLst>
          </p:cNvPr>
          <p:cNvSpPr>
            <a:spLocks noGrp="1"/>
          </p:cNvSpPr>
          <p:nvPr>
            <p:ph type="dt" sz="half" idx="10"/>
          </p:nvPr>
        </p:nvSpPr>
        <p:spPr/>
        <p:txBody>
          <a:bodyPr/>
          <a:lstStyle/>
          <a:p>
            <a:fld id="{1E676744-6355-4A61-B3B8-67040658B09C}" type="datetimeFigureOut">
              <a:rPr lang="en-IN" smtClean="0"/>
              <a:t>05-09-2025</a:t>
            </a:fld>
            <a:endParaRPr lang="en-IN"/>
          </a:p>
        </p:txBody>
      </p:sp>
      <p:sp>
        <p:nvSpPr>
          <p:cNvPr id="6" name="Footer Placeholder 5">
            <a:extLst>
              <a:ext uri="{FF2B5EF4-FFF2-40B4-BE49-F238E27FC236}">
                <a16:creationId xmlns:a16="http://schemas.microsoft.com/office/drawing/2014/main" id="{BD06C692-16BE-40C0-B250-E2EE249D47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BA9931-2134-4D6B-9671-B20A92347D00}"/>
              </a:ext>
            </a:extLst>
          </p:cNvPr>
          <p:cNvSpPr>
            <a:spLocks noGrp="1"/>
          </p:cNvSpPr>
          <p:nvPr>
            <p:ph type="sldNum" sz="quarter" idx="12"/>
          </p:nvPr>
        </p:nvSpPr>
        <p:spPr/>
        <p:txBody>
          <a:bodyPr/>
          <a:lstStyle/>
          <a:p>
            <a:fld id="{B4B50C7E-185D-4735-B271-A8DA05B0F6A5}" type="slidenum">
              <a:rPr lang="en-IN" smtClean="0"/>
              <a:t>‹#›</a:t>
            </a:fld>
            <a:endParaRPr lang="en-IN"/>
          </a:p>
        </p:txBody>
      </p:sp>
    </p:spTree>
    <p:extLst>
      <p:ext uri="{BB962C8B-B14F-4D97-AF65-F5344CB8AC3E}">
        <p14:creationId xmlns:p14="http://schemas.microsoft.com/office/powerpoint/2010/main" val="1497737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ED71-2380-403F-82AF-BF2BB20BAC0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C0EFB6-FD94-45D6-BB12-69A07367CB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E605D3-2A1A-45BD-AC4B-ABC635C17B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8B9AB2A-9B7A-4A46-B0BF-863EE92A2F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9AEE76-2CF0-417F-8CF5-5F7FE7864FC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D000CE-2ACD-4971-8E5E-8C7D1D36436E}"/>
              </a:ext>
            </a:extLst>
          </p:cNvPr>
          <p:cNvSpPr>
            <a:spLocks noGrp="1"/>
          </p:cNvSpPr>
          <p:nvPr>
            <p:ph type="dt" sz="half" idx="10"/>
          </p:nvPr>
        </p:nvSpPr>
        <p:spPr/>
        <p:txBody>
          <a:bodyPr/>
          <a:lstStyle/>
          <a:p>
            <a:fld id="{1E676744-6355-4A61-B3B8-67040658B09C}" type="datetimeFigureOut">
              <a:rPr lang="en-IN" smtClean="0"/>
              <a:t>05-09-2025</a:t>
            </a:fld>
            <a:endParaRPr lang="en-IN"/>
          </a:p>
        </p:txBody>
      </p:sp>
      <p:sp>
        <p:nvSpPr>
          <p:cNvPr id="8" name="Footer Placeholder 7">
            <a:extLst>
              <a:ext uri="{FF2B5EF4-FFF2-40B4-BE49-F238E27FC236}">
                <a16:creationId xmlns:a16="http://schemas.microsoft.com/office/drawing/2014/main" id="{F2514527-BDA1-4DC0-8FB6-FA580D9C78E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E3475F0-26C7-46ED-B0D3-1C57B16C2C82}"/>
              </a:ext>
            </a:extLst>
          </p:cNvPr>
          <p:cNvSpPr>
            <a:spLocks noGrp="1"/>
          </p:cNvSpPr>
          <p:nvPr>
            <p:ph type="sldNum" sz="quarter" idx="12"/>
          </p:nvPr>
        </p:nvSpPr>
        <p:spPr/>
        <p:txBody>
          <a:bodyPr/>
          <a:lstStyle/>
          <a:p>
            <a:fld id="{B4B50C7E-185D-4735-B271-A8DA05B0F6A5}" type="slidenum">
              <a:rPr lang="en-IN" smtClean="0"/>
              <a:t>‹#›</a:t>
            </a:fld>
            <a:endParaRPr lang="en-IN"/>
          </a:p>
        </p:txBody>
      </p:sp>
    </p:spTree>
    <p:extLst>
      <p:ext uri="{BB962C8B-B14F-4D97-AF65-F5344CB8AC3E}">
        <p14:creationId xmlns:p14="http://schemas.microsoft.com/office/powerpoint/2010/main" val="3817671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BB23-C119-4239-A16D-4E2CE01F312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415F8D-639D-4FBC-B8EC-4E85073DEDB6}"/>
              </a:ext>
            </a:extLst>
          </p:cNvPr>
          <p:cNvSpPr>
            <a:spLocks noGrp="1"/>
          </p:cNvSpPr>
          <p:nvPr>
            <p:ph type="dt" sz="half" idx="10"/>
          </p:nvPr>
        </p:nvSpPr>
        <p:spPr/>
        <p:txBody>
          <a:bodyPr/>
          <a:lstStyle/>
          <a:p>
            <a:fld id="{1E676744-6355-4A61-B3B8-67040658B09C}" type="datetimeFigureOut">
              <a:rPr lang="en-IN" smtClean="0"/>
              <a:t>05-09-2025</a:t>
            </a:fld>
            <a:endParaRPr lang="en-IN"/>
          </a:p>
        </p:txBody>
      </p:sp>
      <p:sp>
        <p:nvSpPr>
          <p:cNvPr id="4" name="Footer Placeholder 3">
            <a:extLst>
              <a:ext uri="{FF2B5EF4-FFF2-40B4-BE49-F238E27FC236}">
                <a16:creationId xmlns:a16="http://schemas.microsoft.com/office/drawing/2014/main" id="{E6F02226-0D4F-438D-8C50-D0B58DFF1A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519D9F-D346-4A25-BF50-D0039358CEF2}"/>
              </a:ext>
            </a:extLst>
          </p:cNvPr>
          <p:cNvSpPr>
            <a:spLocks noGrp="1"/>
          </p:cNvSpPr>
          <p:nvPr>
            <p:ph type="sldNum" sz="quarter" idx="12"/>
          </p:nvPr>
        </p:nvSpPr>
        <p:spPr/>
        <p:txBody>
          <a:bodyPr/>
          <a:lstStyle/>
          <a:p>
            <a:fld id="{B4B50C7E-185D-4735-B271-A8DA05B0F6A5}" type="slidenum">
              <a:rPr lang="en-IN" smtClean="0"/>
              <a:t>‹#›</a:t>
            </a:fld>
            <a:endParaRPr lang="en-IN"/>
          </a:p>
        </p:txBody>
      </p:sp>
    </p:spTree>
    <p:extLst>
      <p:ext uri="{BB962C8B-B14F-4D97-AF65-F5344CB8AC3E}">
        <p14:creationId xmlns:p14="http://schemas.microsoft.com/office/powerpoint/2010/main" val="721864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4D594F-FB98-4546-8018-B8DCCB8F796A}"/>
              </a:ext>
            </a:extLst>
          </p:cNvPr>
          <p:cNvSpPr>
            <a:spLocks noGrp="1"/>
          </p:cNvSpPr>
          <p:nvPr>
            <p:ph type="dt" sz="half" idx="10"/>
          </p:nvPr>
        </p:nvSpPr>
        <p:spPr/>
        <p:txBody>
          <a:bodyPr/>
          <a:lstStyle/>
          <a:p>
            <a:fld id="{1E676744-6355-4A61-B3B8-67040658B09C}" type="datetimeFigureOut">
              <a:rPr lang="en-IN" smtClean="0"/>
              <a:t>05-09-2025</a:t>
            </a:fld>
            <a:endParaRPr lang="en-IN"/>
          </a:p>
        </p:txBody>
      </p:sp>
      <p:sp>
        <p:nvSpPr>
          <p:cNvPr id="3" name="Footer Placeholder 2">
            <a:extLst>
              <a:ext uri="{FF2B5EF4-FFF2-40B4-BE49-F238E27FC236}">
                <a16:creationId xmlns:a16="http://schemas.microsoft.com/office/drawing/2014/main" id="{7C40907B-E3D1-4F07-931D-8ED3E75682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EA298CA-96D0-4B0C-AC49-F4D21217EC36}"/>
              </a:ext>
            </a:extLst>
          </p:cNvPr>
          <p:cNvSpPr>
            <a:spLocks noGrp="1"/>
          </p:cNvSpPr>
          <p:nvPr>
            <p:ph type="sldNum" sz="quarter" idx="12"/>
          </p:nvPr>
        </p:nvSpPr>
        <p:spPr/>
        <p:txBody>
          <a:bodyPr/>
          <a:lstStyle/>
          <a:p>
            <a:fld id="{B4B50C7E-185D-4735-B271-A8DA05B0F6A5}" type="slidenum">
              <a:rPr lang="en-IN" smtClean="0"/>
              <a:t>‹#›</a:t>
            </a:fld>
            <a:endParaRPr lang="en-IN"/>
          </a:p>
        </p:txBody>
      </p:sp>
    </p:spTree>
    <p:extLst>
      <p:ext uri="{BB962C8B-B14F-4D97-AF65-F5344CB8AC3E}">
        <p14:creationId xmlns:p14="http://schemas.microsoft.com/office/powerpoint/2010/main" val="400868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BEF34-2C68-4F96-8512-0973CEA478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625C98C-87EF-4F0C-A493-32AD80DD5F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12D2E8A-4B4C-4810-BF55-439CFCD0B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31FFDB-8426-4D9E-9326-F2F9ACB217BF}"/>
              </a:ext>
            </a:extLst>
          </p:cNvPr>
          <p:cNvSpPr>
            <a:spLocks noGrp="1"/>
          </p:cNvSpPr>
          <p:nvPr>
            <p:ph type="dt" sz="half" idx="10"/>
          </p:nvPr>
        </p:nvSpPr>
        <p:spPr/>
        <p:txBody>
          <a:bodyPr/>
          <a:lstStyle/>
          <a:p>
            <a:fld id="{1E676744-6355-4A61-B3B8-67040658B09C}" type="datetimeFigureOut">
              <a:rPr lang="en-IN" smtClean="0"/>
              <a:t>05-09-2025</a:t>
            </a:fld>
            <a:endParaRPr lang="en-IN"/>
          </a:p>
        </p:txBody>
      </p:sp>
      <p:sp>
        <p:nvSpPr>
          <p:cNvPr id="6" name="Footer Placeholder 5">
            <a:extLst>
              <a:ext uri="{FF2B5EF4-FFF2-40B4-BE49-F238E27FC236}">
                <a16:creationId xmlns:a16="http://schemas.microsoft.com/office/drawing/2014/main" id="{8088E86B-3368-4DE5-9D87-90A361A53C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2A65AE-F5B1-42CE-B65B-68FD1CBB3DDE}"/>
              </a:ext>
            </a:extLst>
          </p:cNvPr>
          <p:cNvSpPr>
            <a:spLocks noGrp="1"/>
          </p:cNvSpPr>
          <p:nvPr>
            <p:ph type="sldNum" sz="quarter" idx="12"/>
          </p:nvPr>
        </p:nvSpPr>
        <p:spPr/>
        <p:txBody>
          <a:bodyPr/>
          <a:lstStyle/>
          <a:p>
            <a:fld id="{B4B50C7E-185D-4735-B271-A8DA05B0F6A5}" type="slidenum">
              <a:rPr lang="en-IN" smtClean="0"/>
              <a:t>‹#›</a:t>
            </a:fld>
            <a:endParaRPr lang="en-IN"/>
          </a:p>
        </p:txBody>
      </p:sp>
    </p:spTree>
    <p:extLst>
      <p:ext uri="{BB962C8B-B14F-4D97-AF65-F5344CB8AC3E}">
        <p14:creationId xmlns:p14="http://schemas.microsoft.com/office/powerpoint/2010/main" val="3874003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77C3-65A7-40B1-9C40-306AB1CA12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D20A18-D213-4255-9B9A-BD2F672C2F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B618E60-DD49-4A5C-B831-56F017D8F3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A2575D-402C-4A7B-A722-6F7359762D47}"/>
              </a:ext>
            </a:extLst>
          </p:cNvPr>
          <p:cNvSpPr>
            <a:spLocks noGrp="1"/>
          </p:cNvSpPr>
          <p:nvPr>
            <p:ph type="dt" sz="half" idx="10"/>
          </p:nvPr>
        </p:nvSpPr>
        <p:spPr/>
        <p:txBody>
          <a:bodyPr/>
          <a:lstStyle/>
          <a:p>
            <a:fld id="{1E676744-6355-4A61-B3B8-67040658B09C}" type="datetimeFigureOut">
              <a:rPr lang="en-IN" smtClean="0"/>
              <a:t>05-09-2025</a:t>
            </a:fld>
            <a:endParaRPr lang="en-IN"/>
          </a:p>
        </p:txBody>
      </p:sp>
      <p:sp>
        <p:nvSpPr>
          <p:cNvPr id="6" name="Footer Placeholder 5">
            <a:extLst>
              <a:ext uri="{FF2B5EF4-FFF2-40B4-BE49-F238E27FC236}">
                <a16:creationId xmlns:a16="http://schemas.microsoft.com/office/drawing/2014/main" id="{3477F84C-96FB-495C-827C-9E689FDACF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DF9840-819B-42AA-91EE-DA4E528C1E1A}"/>
              </a:ext>
            </a:extLst>
          </p:cNvPr>
          <p:cNvSpPr>
            <a:spLocks noGrp="1"/>
          </p:cNvSpPr>
          <p:nvPr>
            <p:ph type="sldNum" sz="quarter" idx="12"/>
          </p:nvPr>
        </p:nvSpPr>
        <p:spPr/>
        <p:txBody>
          <a:bodyPr/>
          <a:lstStyle/>
          <a:p>
            <a:fld id="{B4B50C7E-185D-4735-B271-A8DA05B0F6A5}" type="slidenum">
              <a:rPr lang="en-IN" smtClean="0"/>
              <a:t>‹#›</a:t>
            </a:fld>
            <a:endParaRPr lang="en-IN"/>
          </a:p>
        </p:txBody>
      </p:sp>
    </p:spTree>
    <p:extLst>
      <p:ext uri="{BB962C8B-B14F-4D97-AF65-F5344CB8AC3E}">
        <p14:creationId xmlns:p14="http://schemas.microsoft.com/office/powerpoint/2010/main" val="2822681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3B80D9-F3F2-419D-B860-31596D1F3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D7C55E-F2A5-4FFA-98F0-20EE069A5A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DAB3AE-D605-4053-A3B4-8FA669A13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76744-6355-4A61-B3B8-67040658B09C}" type="datetimeFigureOut">
              <a:rPr lang="en-IN" smtClean="0"/>
              <a:t>05-09-2025</a:t>
            </a:fld>
            <a:endParaRPr lang="en-IN"/>
          </a:p>
        </p:txBody>
      </p:sp>
      <p:sp>
        <p:nvSpPr>
          <p:cNvPr id="5" name="Footer Placeholder 4">
            <a:extLst>
              <a:ext uri="{FF2B5EF4-FFF2-40B4-BE49-F238E27FC236}">
                <a16:creationId xmlns:a16="http://schemas.microsoft.com/office/drawing/2014/main" id="{F10C640E-8128-4F9D-86F1-93EFF7EC13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D72A1F-6573-4BB7-B00B-4B73743A49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50C7E-185D-4735-B271-A8DA05B0F6A5}" type="slidenum">
              <a:rPr lang="en-IN" smtClean="0"/>
              <a:t>‹#›</a:t>
            </a:fld>
            <a:endParaRPr lang="en-IN"/>
          </a:p>
        </p:txBody>
      </p:sp>
    </p:spTree>
    <p:extLst>
      <p:ext uri="{BB962C8B-B14F-4D97-AF65-F5344CB8AC3E}">
        <p14:creationId xmlns:p14="http://schemas.microsoft.com/office/powerpoint/2010/main" val="549260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10.png"/><Relationship Id="rId3" Type="http://schemas.openxmlformats.org/officeDocument/2006/relationships/slideLayout" Target="../slideLayouts/slideLayout7.xml"/><Relationship Id="rId7" Type="http://schemas.openxmlformats.org/officeDocument/2006/relationships/image" Target="../media/image90.png"/><Relationship Id="rId12" Type="http://schemas.openxmlformats.org/officeDocument/2006/relationships/slide" Target="slide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2.xml"/><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slide" Target="slide3.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bin"/></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0.png"/><Relationship Id="rId3" Type="http://schemas.openxmlformats.org/officeDocument/2006/relationships/slide" Target="slide22.xml"/><Relationship Id="rId7" Type="http://schemas.openxmlformats.org/officeDocument/2006/relationships/image" Target="../media/image37.png"/><Relationship Id="rId12" Type="http://schemas.openxmlformats.org/officeDocument/2006/relationships/slide" Target="slide21.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slide" Target="slide23.xml"/><Relationship Id="rId11"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38.png"/><Relationship Id="rId4" Type="http://schemas.openxmlformats.org/officeDocument/2006/relationships/image" Target="../media/image210.png"/><Relationship Id="rId9" Type="http://schemas.openxmlformats.org/officeDocument/2006/relationships/slide" Target="slide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bin"/><Relationship Id="rId5" Type="http://schemas.openxmlformats.org/officeDocument/2006/relationships/image" Target="../media/image8.bin"/><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8.bin"/><Relationship Id="rId5" Type="http://schemas.openxmlformats.org/officeDocument/2006/relationships/image" Target="../media/image6.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bin"/><Relationship Id="rId5" Type="http://schemas.openxmlformats.org/officeDocument/2006/relationships/image" Target="../media/image7.jpeg"/><Relationship Id="rId4" Type="http://schemas.openxmlformats.org/officeDocument/2006/relationships/image" Target="../media/image8.bin"/></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bin"/><Relationship Id="rId4" Type="http://schemas.openxmlformats.org/officeDocument/2006/relationships/image" Target="../media/image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sca Blue Modern Technology Target Finding Game Video (1)">
            <a:hlinkClick r:id="" action="ppaction://media"/>
            <a:extLst>
              <a:ext uri="{FF2B5EF4-FFF2-40B4-BE49-F238E27FC236}">
                <a16:creationId xmlns:a16="http://schemas.microsoft.com/office/drawing/2014/main" id="{F384391F-D575-4A69-94AA-7CC3393B7B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473593E4-B2EA-44AA-8262-D0D504D58C43}"/>
              </a:ext>
            </a:extLst>
          </p:cNvPr>
          <p:cNvSpPr/>
          <p:nvPr/>
        </p:nvSpPr>
        <p:spPr>
          <a:xfrm>
            <a:off x="1188720" y="-960120"/>
            <a:ext cx="9342120" cy="9151620"/>
          </a:xfrm>
          <a:prstGeom prst="ellipse">
            <a:avLst/>
          </a:prstGeom>
          <a:gradFill flip="none" rotWithShape="1">
            <a:gsLst>
              <a:gs pos="62000">
                <a:srgbClr val="1E021E">
                  <a:alpha val="97000"/>
                </a:srgbClr>
              </a:gs>
              <a:gs pos="95000">
                <a:srgbClr val="120108">
                  <a:alpha val="0"/>
                </a:srgbClr>
              </a:gs>
            </a:gsLst>
            <a:path path="circle">
              <a:fillToRect l="50000" t="50000" r="50000" b="5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71BD4D06-CB85-4D19-820B-F6AF8E84B6D5}"/>
              </a:ext>
            </a:extLst>
          </p:cNvPr>
          <p:cNvSpPr txBox="1"/>
          <p:nvPr/>
        </p:nvSpPr>
        <p:spPr>
          <a:xfrm>
            <a:off x="1493520" y="2367171"/>
            <a:ext cx="10226040" cy="2123658"/>
          </a:xfrm>
          <a:prstGeom prst="rect">
            <a:avLst/>
          </a:prstGeom>
          <a:noFill/>
        </p:spPr>
        <p:txBody>
          <a:bodyPr wrap="square" rtlCol="0">
            <a:spAutoFit/>
          </a:bodyPr>
          <a:lstStyle/>
          <a:p>
            <a:pPr algn="ctr"/>
            <a:r>
              <a:rPr lang="en-IN" sz="6600" dirty="0">
                <a:solidFill>
                  <a:schemeClr val="bg1"/>
                </a:solidFill>
                <a:latin typeface="Century725 Blk BT" panose="02040904070705020304" pitchFamily="18" charset="0"/>
              </a:rPr>
              <a:t>PROBLEMS WE ARE SOLVING</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371D1B6F-2257-4845-9E74-0CA63CAF2A24}"/>
                  </a:ext>
                </a:extLst>
              </p:cNvPr>
              <p:cNvGraphicFramePr>
                <a:graphicFrameLocks noChangeAspect="1"/>
              </p:cNvGraphicFramePr>
              <p:nvPr>
                <p:extLst>
                  <p:ext uri="{D42A27DB-BD31-4B8C-83A1-F6EECF244321}">
                    <p14:modId xmlns:p14="http://schemas.microsoft.com/office/powerpoint/2010/main" val="2171280824"/>
                  </p:ext>
                </p:extLst>
              </p:nvPr>
            </p:nvGraphicFramePr>
            <p:xfrm>
              <a:off x="304800" y="825283"/>
              <a:ext cx="3775390" cy="2123657"/>
            </p:xfrm>
            <a:graphic>
              <a:graphicData uri="http://schemas.microsoft.com/office/powerpoint/2016/slidezoom">
                <pslz:sldZm>
                  <pslz:sldZmObj sldId="261" cId="1350522231">
                    <pslz:zmPr id="{F5EE2529-D999-4C41-809A-0B776E186B2B}" returnToParent="0" transitionDur="1000">
                      <p166:blipFill xmlns:p166="http://schemas.microsoft.com/office/powerpoint/2016/6/main">
                        <a:blip r:embed="rId5"/>
                        <a:stretch>
                          <a:fillRect/>
                        </a:stretch>
                      </p166:blipFill>
                      <p166:spPr xmlns:p166="http://schemas.microsoft.com/office/powerpoint/2016/6/main">
                        <a:xfrm>
                          <a:off x="0" y="0"/>
                          <a:ext cx="3775390" cy="2123657"/>
                        </a:xfrm>
                        <a:prstGeom prst="rect">
                          <a:avLst/>
                        </a:prstGeom>
                        <a:ln w="3175">
                          <a:noFill/>
                        </a:ln>
                        <a:scene3d>
                          <a:camera prst="isometricOffAxis2Right"/>
                          <a:lightRig rig="threePt" dir="t"/>
                        </a:scene3d>
                      </p166:spPr>
                    </pslz:zmPr>
                  </pslz:sldZmObj>
                </pslz:sldZm>
              </a:graphicData>
            </a:graphic>
          </p:graphicFrame>
        </mc:Choice>
        <mc:Fallback xmlns="">
          <p:pic>
            <p:nvPicPr>
              <p:cNvPr id="6" name="Slide Zoom 5">
                <a:hlinkClick r:id="rId6" action="ppaction://hlinksldjump"/>
                <a:extLst>
                  <a:ext uri="{FF2B5EF4-FFF2-40B4-BE49-F238E27FC236}">
                    <a16:creationId xmlns:a16="http://schemas.microsoft.com/office/drawing/2014/main" id="{371D1B6F-2257-4845-9E74-0CA63CAF2A24}"/>
                  </a:ext>
                </a:extLst>
              </p:cNvPr>
              <p:cNvPicPr>
                <a:picLocks noGrp="1" noRot="1" noChangeAspect="1" noMove="1" noResize="1" noEditPoints="1" noAdjustHandles="1" noChangeArrowheads="1" noChangeShapeType="1"/>
              </p:cNvPicPr>
              <p:nvPr/>
            </p:nvPicPr>
            <p:blipFill>
              <a:blip r:embed="rId7"/>
              <a:stretch>
                <a:fillRect/>
              </a:stretch>
            </p:blipFill>
            <p:spPr>
              <a:xfrm>
                <a:off x="304800" y="825283"/>
                <a:ext cx="3775390" cy="2123657"/>
              </a:xfrm>
              <a:prstGeom prst="rect">
                <a:avLst/>
              </a:prstGeom>
              <a:ln w="3175">
                <a:noFill/>
              </a:ln>
              <a:scene3d>
                <a:camera prst="isometricOffAxis2Right"/>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A605CC0B-6FBD-400D-B296-C71F798BB333}"/>
                  </a:ext>
                </a:extLst>
              </p:cNvPr>
              <p:cNvGraphicFramePr>
                <a:graphicFrameLocks noChangeAspect="1"/>
              </p:cNvGraphicFramePr>
              <p:nvPr>
                <p:extLst>
                  <p:ext uri="{D42A27DB-BD31-4B8C-83A1-F6EECF244321}">
                    <p14:modId xmlns:p14="http://schemas.microsoft.com/office/powerpoint/2010/main" val="1125388679"/>
                  </p:ext>
                </p:extLst>
              </p:nvPr>
            </p:nvGraphicFramePr>
            <p:xfrm>
              <a:off x="8081330" y="478572"/>
              <a:ext cx="3775390" cy="2123657"/>
            </p:xfrm>
            <a:graphic>
              <a:graphicData uri="http://schemas.microsoft.com/office/powerpoint/2016/slidezoom">
                <pslz:sldZm>
                  <pslz:sldZmObj sldId="262" cId="4291333718">
                    <pslz:zmPr id="{B27455D7-A9E9-4536-A3CB-5F544A941E4A}" returnToParent="0" transitionDur="1000">
                      <p166:blipFill xmlns:p166="http://schemas.microsoft.com/office/powerpoint/2016/6/main">
                        <a:blip r:embed="rId8"/>
                        <a:stretch>
                          <a:fillRect/>
                        </a:stretch>
                      </p166:blipFill>
                      <p166:spPr xmlns:p166="http://schemas.microsoft.com/office/powerpoint/2016/6/main">
                        <a:xfrm>
                          <a:off x="0" y="0"/>
                          <a:ext cx="3775390" cy="2123657"/>
                        </a:xfrm>
                        <a:prstGeom prst="rect">
                          <a:avLst/>
                        </a:prstGeom>
                        <a:ln w="3175">
                          <a:noFill/>
                        </a:ln>
                        <a:scene3d>
                          <a:camera prst="isometricOffAxis2Left"/>
                          <a:lightRig rig="threePt" dir="t"/>
                        </a:scene3d>
                      </p166:spPr>
                    </pslz:zmPr>
                  </pslz:sldZmObj>
                </pslz:sldZm>
              </a:graphicData>
            </a:graphic>
          </p:graphicFrame>
        </mc:Choice>
        <mc:Fallback xmlns="">
          <p:pic>
            <p:nvPicPr>
              <p:cNvPr id="8" name="Slide Zoom 7">
                <a:hlinkClick r:id="rId9" action="ppaction://hlinksldjump"/>
                <a:extLst>
                  <a:ext uri="{FF2B5EF4-FFF2-40B4-BE49-F238E27FC236}">
                    <a16:creationId xmlns:a16="http://schemas.microsoft.com/office/drawing/2014/main" id="{A605CC0B-6FBD-400D-B296-C71F798BB333}"/>
                  </a:ext>
                </a:extLst>
              </p:cNvPr>
              <p:cNvPicPr>
                <a:picLocks noGrp="1" noRot="1" noChangeAspect="1" noMove="1" noResize="1" noEditPoints="1" noAdjustHandles="1" noChangeArrowheads="1" noChangeShapeType="1"/>
              </p:cNvPicPr>
              <p:nvPr/>
            </p:nvPicPr>
            <p:blipFill>
              <a:blip r:embed="rId10"/>
              <a:stretch>
                <a:fillRect/>
              </a:stretch>
            </p:blipFill>
            <p:spPr>
              <a:xfrm>
                <a:off x="8081330" y="478572"/>
                <a:ext cx="3775390" cy="2123657"/>
              </a:xfrm>
              <a:prstGeom prst="rect">
                <a:avLst/>
              </a:prstGeom>
              <a:ln w="3175">
                <a:noFill/>
              </a:ln>
              <a:scene3d>
                <a:camera prst="isometricOffAxis2Left"/>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A8804FE3-E429-4108-87BF-C3ECB0D35E5E}"/>
                  </a:ext>
                </a:extLst>
              </p:cNvPr>
              <p:cNvGraphicFramePr>
                <a:graphicFrameLocks noChangeAspect="1"/>
              </p:cNvGraphicFramePr>
              <p:nvPr>
                <p:extLst>
                  <p:ext uri="{D42A27DB-BD31-4B8C-83A1-F6EECF244321}">
                    <p14:modId xmlns:p14="http://schemas.microsoft.com/office/powerpoint/2010/main" val="3786200286"/>
                  </p:ext>
                </p:extLst>
              </p:nvPr>
            </p:nvGraphicFramePr>
            <p:xfrm>
              <a:off x="8574749" y="4617719"/>
              <a:ext cx="3281971" cy="1846109"/>
            </p:xfrm>
            <a:graphic>
              <a:graphicData uri="http://schemas.microsoft.com/office/powerpoint/2016/slidezoom">
                <pslz:sldZm>
                  <pslz:sldZmObj sldId="263" cId="1091843843">
                    <pslz:zmPr id="{8CBCCD8A-ADC9-4E02-AB2D-AC9E4A969742}" returnToParent="0" transitionDur="1000">
                      <p166:blipFill xmlns:p166="http://schemas.microsoft.com/office/powerpoint/2016/6/main">
                        <a:blip r:embed="rId11"/>
                        <a:stretch>
                          <a:fillRect/>
                        </a:stretch>
                      </p166:blipFill>
                      <p166:spPr xmlns:p166="http://schemas.microsoft.com/office/powerpoint/2016/6/main">
                        <a:xfrm>
                          <a:off x="0" y="0"/>
                          <a:ext cx="3281971" cy="1846109"/>
                        </a:xfrm>
                        <a:prstGeom prst="rect">
                          <a:avLst/>
                        </a:prstGeom>
                        <a:ln w="3175">
                          <a:noFill/>
                        </a:ln>
                        <a:scene3d>
                          <a:camera prst="isometricOffAxis2Left"/>
                          <a:lightRig rig="threePt" dir="t"/>
                        </a:scene3d>
                      </p166:spPr>
                    </pslz:zmPr>
                  </pslz:sldZmObj>
                </pslz:sldZm>
              </a:graphicData>
            </a:graphic>
          </p:graphicFrame>
        </mc:Choice>
        <mc:Fallback xmlns="">
          <p:pic>
            <p:nvPicPr>
              <p:cNvPr id="10" name="Slide Zoom 9">
                <a:hlinkClick r:id="rId12" action="ppaction://hlinksldjump"/>
                <a:extLst>
                  <a:ext uri="{FF2B5EF4-FFF2-40B4-BE49-F238E27FC236}">
                    <a16:creationId xmlns:a16="http://schemas.microsoft.com/office/drawing/2014/main" id="{A8804FE3-E429-4108-87BF-C3ECB0D35E5E}"/>
                  </a:ext>
                </a:extLst>
              </p:cNvPr>
              <p:cNvPicPr>
                <a:picLocks noGrp="1" noRot="1" noChangeAspect="1" noMove="1" noResize="1" noEditPoints="1" noAdjustHandles="1" noChangeArrowheads="1" noChangeShapeType="1"/>
              </p:cNvPicPr>
              <p:nvPr/>
            </p:nvPicPr>
            <p:blipFill>
              <a:blip r:embed="rId13"/>
              <a:stretch>
                <a:fillRect/>
              </a:stretch>
            </p:blipFill>
            <p:spPr>
              <a:xfrm>
                <a:off x="8574749" y="4617719"/>
                <a:ext cx="3281971" cy="1846109"/>
              </a:xfrm>
              <a:prstGeom prst="rect">
                <a:avLst/>
              </a:prstGeom>
              <a:ln w="3175">
                <a:noFill/>
              </a:ln>
              <a:scene3d>
                <a:camera prst="isometricOffAxis2Left"/>
                <a:lightRig rig="threePt" dir="t"/>
              </a:scene3d>
            </p:spPr>
          </p:pic>
        </mc:Fallback>
      </mc:AlternateContent>
    </p:spTree>
    <p:extLst>
      <p:ext uri="{BB962C8B-B14F-4D97-AF65-F5344CB8AC3E}">
        <p14:creationId xmlns:p14="http://schemas.microsoft.com/office/powerpoint/2010/main" val="80471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5" fill="hold"/>
                                        <p:tgtEl>
                                          <p:spTgt spid="2"/>
                                        </p:tgtEl>
                                      </p:cBhvr>
                                    </p:cmd>
                                  </p:childTnLst>
                                </p:cTn>
                              </p:par>
                              <p:par>
                                <p:cTn id="7" presetID="8" presetClass="emph" presetSubtype="0" decel="100000" fill="hold" nodeType="withEffect">
                                  <p:stCondLst>
                                    <p:cond delay="0"/>
                                  </p:stCondLst>
                                  <p:childTnLst>
                                    <p:animRot by="900000">
                                      <p:cBhvr>
                                        <p:cTn id="8" dur="2000" fill="hold"/>
                                        <p:tgtEl>
                                          <p:spTgt spid="6"/>
                                        </p:tgtEl>
                                        <p:attrNameLst>
                                          <p:attrName>r</p:attrName>
                                        </p:attrNameLst>
                                      </p:cBhvr>
                                    </p:animRot>
                                  </p:childTnLst>
                                </p:cTn>
                              </p:par>
                              <p:par>
                                <p:cTn id="9" presetID="8" presetClass="emph" presetSubtype="0" decel="100000" fill="hold" nodeType="withEffect">
                                  <p:stCondLst>
                                    <p:cond delay="0"/>
                                  </p:stCondLst>
                                  <p:childTnLst>
                                    <p:animRot by="-900000">
                                      <p:cBhvr>
                                        <p:cTn id="10" dur="2000" fill="hold"/>
                                        <p:tgtEl>
                                          <p:spTgt spid="8"/>
                                        </p:tgtEl>
                                        <p:attrNameLst>
                                          <p:attrName>r</p:attrName>
                                        </p:attrNameLst>
                                      </p:cBhvr>
                                    </p:animRot>
                                  </p:childTnLst>
                                </p:cTn>
                              </p:par>
                              <p:par>
                                <p:cTn id="11" presetID="8" presetClass="emph" presetSubtype="0" decel="100000" fill="hold" nodeType="withEffect">
                                  <p:stCondLst>
                                    <p:cond delay="0"/>
                                  </p:stCondLst>
                                  <p:childTnLst>
                                    <p:animRot by="900000">
                                      <p:cBhvr>
                                        <p:cTn id="12"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remove"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837A1-CCD0-4657-B93F-E9930B8096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2" name="Group 31">
            <a:extLst>
              <a:ext uri="{FF2B5EF4-FFF2-40B4-BE49-F238E27FC236}">
                <a16:creationId xmlns:a16="http://schemas.microsoft.com/office/drawing/2014/main" id="{23C9314F-19E6-40D6-923F-BFAC8E7B3EDC}"/>
              </a:ext>
            </a:extLst>
          </p:cNvPr>
          <p:cNvGrpSpPr/>
          <p:nvPr/>
        </p:nvGrpSpPr>
        <p:grpSpPr>
          <a:xfrm>
            <a:off x="-10581486" y="424180"/>
            <a:ext cx="10195561" cy="6009640"/>
            <a:chOff x="853439" y="424180"/>
            <a:chExt cx="10195561" cy="6009640"/>
          </a:xfrm>
        </p:grpSpPr>
        <p:sp>
          <p:nvSpPr>
            <p:cNvPr id="33" name="Rectangle: Diagonal Corners Snipped 32">
              <a:extLst>
                <a:ext uri="{FF2B5EF4-FFF2-40B4-BE49-F238E27FC236}">
                  <a16:creationId xmlns:a16="http://schemas.microsoft.com/office/drawing/2014/main" id="{1BD74857-2259-489D-AD16-A38662F889AE}"/>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3C78EAD8-64B4-4B21-923D-99FABD7F81AB}"/>
                </a:ext>
              </a:extLst>
            </p:cNvPr>
            <p:cNvSpPr txBox="1"/>
            <p:nvPr/>
          </p:nvSpPr>
          <p:spPr>
            <a:xfrm>
              <a:off x="6431280" y="1113968"/>
              <a:ext cx="4617720" cy="3970318"/>
            </a:xfrm>
            <a:prstGeom prst="rect">
              <a:avLst/>
            </a:prstGeom>
            <a:noFill/>
          </p:spPr>
          <p:txBody>
            <a:bodyPr wrap="square" rtlCol="0">
              <a:spAutoFit/>
            </a:bodyPr>
            <a:lstStyle/>
            <a:p>
              <a:pPr algn="ctr"/>
              <a:r>
                <a:rPr lang="en-IN" sz="4800" b="1" dirty="0">
                  <a:solidFill>
                    <a:schemeClr val="bg1"/>
                  </a:solidFill>
                </a:rPr>
                <a:t>Trigger Button</a:t>
              </a:r>
            </a:p>
            <a:p>
              <a:r>
                <a:rPr lang="en-US" sz="2800" b="1" i="1" dirty="0">
                  <a:solidFill>
                    <a:schemeClr val="bg1"/>
                  </a:solidFill>
                </a:rPr>
                <a:t>Introduction: </a:t>
              </a:r>
              <a:r>
                <a:rPr lang="en-US" dirty="0">
                  <a:solidFill>
                    <a:schemeClr val="bg1"/>
                  </a:solidFill>
                </a:rPr>
                <a:t>The Trigger Button is a user-activated physical button designed for emergency situations.</a:t>
              </a:r>
            </a:p>
            <a:p>
              <a:r>
                <a:rPr lang="en-US" sz="3200" b="1" i="1" dirty="0">
                  <a:solidFill>
                    <a:schemeClr val="bg1"/>
                  </a:solidFill>
                </a:rPr>
                <a:t>Purpose: </a:t>
              </a:r>
              <a:r>
                <a:rPr lang="en-US" dirty="0">
                  <a:solidFill>
                    <a:schemeClr val="bg1"/>
                  </a:solidFill>
                </a:rPr>
                <a:t>Users can manually initiate emergency alerts by pressing this button, which is crucial for enhancing personal safety. It empowers the device wearer to signal distress and prompt a rapid response, making it a vital feature for the safety of women, children, and the elderly.</a:t>
              </a:r>
              <a:endParaRPr lang="en-IN" dirty="0">
                <a:solidFill>
                  <a:schemeClr val="bg1"/>
                </a:solidFill>
              </a:endParaRPr>
            </a:p>
          </p:txBody>
        </p:sp>
        <p:pic>
          <p:nvPicPr>
            <p:cNvPr id="35" name="Picture 34">
              <a:extLst>
                <a:ext uri="{FF2B5EF4-FFF2-40B4-BE49-F238E27FC236}">
                  <a16:creationId xmlns:a16="http://schemas.microsoft.com/office/drawing/2014/main" id="{9B5BEB81-B603-4219-804F-928A03EE3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839" y="1113968"/>
              <a:ext cx="5092161" cy="4339650"/>
            </a:xfrm>
            <a:prstGeom prst="rect">
              <a:avLst/>
            </a:prstGeom>
          </p:spPr>
        </p:pic>
      </p:grpSp>
      <p:sp>
        <p:nvSpPr>
          <p:cNvPr id="2" name="Rectangle: Diagonal Corners Snipped 1">
            <a:extLst>
              <a:ext uri="{FF2B5EF4-FFF2-40B4-BE49-F238E27FC236}">
                <a16:creationId xmlns:a16="http://schemas.microsoft.com/office/drawing/2014/main" id="{B4EFAFCA-4990-35DD-CBB6-0973389554B6}"/>
              </a:ext>
            </a:extLst>
          </p:cNvPr>
          <p:cNvSpPr/>
          <p:nvPr/>
        </p:nvSpPr>
        <p:spPr>
          <a:xfrm>
            <a:off x="951920"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4F8B1FF-3698-FE45-7834-5EB0733D7808}"/>
              </a:ext>
            </a:extLst>
          </p:cNvPr>
          <p:cNvSpPr txBox="1"/>
          <p:nvPr/>
        </p:nvSpPr>
        <p:spPr>
          <a:xfrm>
            <a:off x="6529761" y="1113968"/>
            <a:ext cx="4617720" cy="4001095"/>
          </a:xfrm>
          <a:prstGeom prst="rect">
            <a:avLst/>
          </a:prstGeom>
          <a:noFill/>
        </p:spPr>
        <p:txBody>
          <a:bodyPr wrap="square" rtlCol="0">
            <a:spAutoFit/>
          </a:bodyPr>
          <a:lstStyle/>
          <a:p>
            <a:pPr algn="ctr"/>
            <a:r>
              <a:rPr lang="en-IN" sz="2800" b="1" dirty="0">
                <a:solidFill>
                  <a:schemeClr val="bg1"/>
                </a:solidFill>
              </a:rPr>
              <a:t>Microphone on GSM Module</a:t>
            </a:r>
            <a:endParaRPr lang="en-IN" sz="6600" b="1" dirty="0">
              <a:solidFill>
                <a:schemeClr val="bg1"/>
              </a:solidFill>
            </a:endParaRPr>
          </a:p>
          <a:p>
            <a:r>
              <a:rPr lang="en-US" sz="2800" b="1" i="1" dirty="0">
                <a:solidFill>
                  <a:schemeClr val="bg1"/>
                </a:solidFill>
              </a:rPr>
              <a:t>Introduction: </a:t>
            </a:r>
            <a:r>
              <a:rPr lang="en-US" dirty="0">
                <a:solidFill>
                  <a:schemeClr val="bg1"/>
                </a:solidFill>
              </a:rPr>
              <a:t>A small microphone has been soldered onto the GPS module, enabling audio input capabilities.</a:t>
            </a:r>
          </a:p>
          <a:p>
            <a:r>
              <a:rPr lang="en-US" sz="3200" b="1" i="1" dirty="0">
                <a:solidFill>
                  <a:schemeClr val="bg1"/>
                </a:solidFill>
              </a:rPr>
              <a:t>Purpose: </a:t>
            </a:r>
            <a:r>
              <a:rPr lang="en-US" sz="2000" dirty="0">
                <a:solidFill>
                  <a:schemeClr val="bg1"/>
                </a:solidFill>
              </a:rPr>
              <a:t>T</a:t>
            </a:r>
            <a:r>
              <a:rPr lang="en-US" dirty="0">
                <a:solidFill>
                  <a:schemeClr val="bg1"/>
                </a:solidFill>
              </a:rPr>
              <a:t>his microphone allows for audio calling features, enabling two-way communication during emergencies. It enhances the device's functionality by enabling users to both send and receive audio information, further ensuring their safety and facilitating communication with emergency services or caregivers.</a:t>
            </a:r>
            <a:endParaRPr lang="en-IN" dirty="0">
              <a:solidFill>
                <a:schemeClr val="bg1"/>
              </a:solidFill>
            </a:endParaRPr>
          </a:p>
        </p:txBody>
      </p:sp>
      <p:pic>
        <p:nvPicPr>
          <p:cNvPr id="8" name="Picture 7">
            <a:extLst>
              <a:ext uri="{FF2B5EF4-FFF2-40B4-BE49-F238E27FC236}">
                <a16:creationId xmlns:a16="http://schemas.microsoft.com/office/drawing/2014/main" id="{9EE3C723-2A4B-AFFF-5467-CD44FBC61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337" y="839648"/>
            <a:ext cx="5044144" cy="4494352"/>
          </a:xfrm>
          <a:prstGeom prst="rect">
            <a:avLst/>
          </a:prstGeom>
        </p:spPr>
      </p:pic>
      <p:grpSp>
        <p:nvGrpSpPr>
          <p:cNvPr id="9" name="Group 8">
            <a:extLst>
              <a:ext uri="{FF2B5EF4-FFF2-40B4-BE49-F238E27FC236}">
                <a16:creationId xmlns:a16="http://schemas.microsoft.com/office/drawing/2014/main" id="{826861E4-EEE2-DA55-B1E7-29AB12BC2151}"/>
              </a:ext>
            </a:extLst>
          </p:cNvPr>
          <p:cNvGrpSpPr/>
          <p:nvPr/>
        </p:nvGrpSpPr>
        <p:grpSpPr>
          <a:xfrm>
            <a:off x="12613333" y="392096"/>
            <a:ext cx="10286705" cy="6009640"/>
            <a:chOff x="853439" y="424180"/>
            <a:chExt cx="10286705" cy="6009640"/>
          </a:xfrm>
        </p:grpSpPr>
        <p:sp>
          <p:nvSpPr>
            <p:cNvPr id="10" name="Rectangle: Diagonal Corners Snipped 9">
              <a:extLst>
                <a:ext uri="{FF2B5EF4-FFF2-40B4-BE49-F238E27FC236}">
                  <a16:creationId xmlns:a16="http://schemas.microsoft.com/office/drawing/2014/main" id="{DB344965-8948-1BEB-D460-103E7FCCA6F5}"/>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6FED8FA-EEA9-02F1-1B08-042BF47A4EEB}"/>
                </a:ext>
              </a:extLst>
            </p:cNvPr>
            <p:cNvSpPr txBox="1"/>
            <p:nvPr/>
          </p:nvSpPr>
          <p:spPr>
            <a:xfrm>
              <a:off x="6431280" y="1113968"/>
              <a:ext cx="4708864" cy="4062651"/>
            </a:xfrm>
            <a:prstGeom prst="rect">
              <a:avLst/>
            </a:prstGeom>
            <a:noFill/>
          </p:spPr>
          <p:txBody>
            <a:bodyPr wrap="square" rtlCol="0">
              <a:spAutoFit/>
            </a:bodyPr>
            <a:lstStyle/>
            <a:p>
              <a:pPr algn="ctr"/>
              <a:r>
                <a:rPr lang="en-IN" sz="3600" b="1" dirty="0">
                  <a:solidFill>
                    <a:schemeClr val="bg1"/>
                  </a:solidFill>
                </a:rPr>
                <a:t>Bread Board</a:t>
              </a:r>
            </a:p>
            <a:p>
              <a:r>
                <a:rPr lang="en-US" sz="2800" b="1" i="1" dirty="0">
                  <a:solidFill>
                    <a:schemeClr val="bg1"/>
                  </a:solidFill>
                </a:rPr>
                <a:t>Introduction: </a:t>
              </a:r>
              <a:r>
                <a:rPr lang="en-US" b="0" i="0" dirty="0">
                  <a:solidFill>
                    <a:schemeClr val="bg1"/>
                  </a:solidFill>
                  <a:effectLst/>
                </a:rPr>
                <a:t>A </a:t>
              </a:r>
              <a:r>
                <a:rPr lang="en-US" b="1" i="0" dirty="0">
                  <a:solidFill>
                    <a:schemeClr val="bg1"/>
                  </a:solidFill>
                  <a:effectLst/>
                </a:rPr>
                <a:t>breadboard</a:t>
              </a:r>
              <a:r>
                <a:rPr lang="en-US" b="0" i="0" dirty="0">
                  <a:solidFill>
                    <a:schemeClr val="bg1"/>
                  </a:solidFill>
                  <a:effectLst/>
                </a:rPr>
                <a:t>, </a:t>
              </a:r>
              <a:r>
                <a:rPr lang="en-US" b="1" i="0" dirty="0">
                  <a:solidFill>
                    <a:schemeClr val="bg1"/>
                  </a:solidFill>
                  <a:effectLst/>
                </a:rPr>
                <a:t>solderless breadboard</a:t>
              </a:r>
              <a:r>
                <a:rPr lang="en-US" b="0" i="0" dirty="0">
                  <a:solidFill>
                    <a:schemeClr val="bg1"/>
                  </a:solidFill>
                  <a:effectLst/>
                </a:rPr>
                <a:t>, or </a:t>
              </a:r>
              <a:r>
                <a:rPr lang="en-US" b="1" i="0" dirty="0">
                  <a:solidFill>
                    <a:schemeClr val="bg1"/>
                  </a:solidFill>
                  <a:effectLst/>
                </a:rPr>
                <a:t>protoboard</a:t>
              </a:r>
              <a:r>
                <a:rPr lang="en-US" b="0" i="0" dirty="0">
                  <a:solidFill>
                    <a:schemeClr val="bg1"/>
                  </a:solidFill>
                  <a:effectLst/>
                </a:rPr>
                <a:t> is a construction base used to build semi-permanent prototypes of electronics circuit.</a:t>
              </a:r>
              <a:r>
                <a:rPr lang="en-US" b="0" i="0" dirty="0">
                  <a:solidFill>
                    <a:srgbClr val="202122"/>
                  </a:solidFill>
                  <a:effectLst/>
                </a:rPr>
                <a:t>.</a:t>
              </a:r>
              <a:endParaRPr lang="en-US" dirty="0">
                <a:solidFill>
                  <a:schemeClr val="bg1"/>
                </a:solidFill>
              </a:endParaRPr>
            </a:p>
            <a:p>
              <a:r>
                <a:rPr lang="en-US" sz="3200" b="1" i="1" dirty="0">
                  <a:solidFill>
                    <a:schemeClr val="bg1"/>
                  </a:solidFill>
                </a:rPr>
                <a:t>Purpose: </a:t>
              </a:r>
              <a:r>
                <a:rPr lang="en-US" sz="2000" dirty="0">
                  <a:solidFill>
                    <a:schemeClr val="bg1"/>
                  </a:solidFill>
                </a:rPr>
                <a:t>T</a:t>
              </a:r>
              <a:r>
                <a:rPr lang="en-US" dirty="0">
                  <a:solidFill>
                    <a:schemeClr val="bg1"/>
                  </a:solidFill>
                </a:rPr>
                <a:t>his </a:t>
              </a:r>
              <a:r>
                <a:rPr lang="en-US" b="0" i="0" dirty="0">
                  <a:solidFill>
                    <a:schemeClr val="bg1"/>
                  </a:solidFill>
                  <a:effectLst/>
                  <a:latin typeface="Inter"/>
                </a:rPr>
                <a:t>Breadboards allow components to be easily inserted and removed. therefore, We used it to designs a simple module or circuit that they want to test, a breadboard provides a cheap and quick solution (designing a PCB just to test a simple circuit can be overkill and expensive).</a:t>
              </a:r>
              <a:endParaRPr lang="en-IN" dirty="0">
                <a:solidFill>
                  <a:schemeClr val="bg1"/>
                </a:solidFill>
              </a:endParaRPr>
            </a:p>
          </p:txBody>
        </p:sp>
        <p:pic>
          <p:nvPicPr>
            <p:cNvPr id="12" name="Picture 11">
              <a:extLst>
                <a:ext uri="{FF2B5EF4-FFF2-40B4-BE49-F238E27FC236}">
                  <a16:creationId xmlns:a16="http://schemas.microsoft.com/office/drawing/2014/main" id="{29EE2A84-EB30-F44E-E306-44C172F793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856" y="839648"/>
              <a:ext cx="5044144" cy="4494352"/>
            </a:xfrm>
            <a:prstGeom prst="rect">
              <a:avLst/>
            </a:prstGeom>
          </p:spPr>
        </p:pic>
      </p:grpSp>
      <p:pic>
        <p:nvPicPr>
          <p:cNvPr id="13" name="Picture 2">
            <a:extLst>
              <a:ext uri="{FF2B5EF4-FFF2-40B4-BE49-F238E27FC236}">
                <a16:creationId xmlns:a16="http://schemas.microsoft.com/office/drawing/2014/main" id="{DBF163FD-B648-C054-8A74-2343D548AA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11750" y="807564"/>
            <a:ext cx="5044144" cy="449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740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837A1-CCD0-4657-B93F-E9930B8096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Diagonal Corners Snipped 1">
            <a:extLst>
              <a:ext uri="{FF2B5EF4-FFF2-40B4-BE49-F238E27FC236}">
                <a16:creationId xmlns:a16="http://schemas.microsoft.com/office/drawing/2014/main" id="{B4EFAFCA-4990-35DD-CBB6-0973389554B6}"/>
              </a:ext>
            </a:extLst>
          </p:cNvPr>
          <p:cNvSpPr/>
          <p:nvPr/>
        </p:nvSpPr>
        <p:spPr>
          <a:xfrm>
            <a:off x="-10379711"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4F8B1FF-3698-FE45-7834-5EB0733D7808}"/>
              </a:ext>
            </a:extLst>
          </p:cNvPr>
          <p:cNvSpPr txBox="1"/>
          <p:nvPr/>
        </p:nvSpPr>
        <p:spPr>
          <a:xfrm>
            <a:off x="-4801870" y="1113968"/>
            <a:ext cx="4617720" cy="4001095"/>
          </a:xfrm>
          <a:prstGeom prst="rect">
            <a:avLst/>
          </a:prstGeom>
          <a:noFill/>
        </p:spPr>
        <p:txBody>
          <a:bodyPr wrap="square" rtlCol="0">
            <a:spAutoFit/>
          </a:bodyPr>
          <a:lstStyle/>
          <a:p>
            <a:pPr algn="ctr"/>
            <a:r>
              <a:rPr lang="en-IN" sz="2800" b="1" dirty="0">
                <a:solidFill>
                  <a:schemeClr val="bg1"/>
                </a:solidFill>
              </a:rPr>
              <a:t>Microphone on GPS Module</a:t>
            </a:r>
            <a:endParaRPr lang="en-IN" sz="6600" b="1" dirty="0">
              <a:solidFill>
                <a:schemeClr val="bg1"/>
              </a:solidFill>
            </a:endParaRPr>
          </a:p>
          <a:p>
            <a:r>
              <a:rPr lang="en-US" sz="2800" b="1" i="1" dirty="0">
                <a:solidFill>
                  <a:schemeClr val="bg1"/>
                </a:solidFill>
              </a:rPr>
              <a:t>Introduction: </a:t>
            </a:r>
            <a:r>
              <a:rPr lang="en-US" dirty="0">
                <a:solidFill>
                  <a:schemeClr val="bg1"/>
                </a:solidFill>
              </a:rPr>
              <a:t>A small microphone has been soldered onto the GPS module, enabling audio input capabilities.</a:t>
            </a:r>
          </a:p>
          <a:p>
            <a:r>
              <a:rPr lang="en-US" sz="3200" b="1" i="1" dirty="0">
                <a:solidFill>
                  <a:schemeClr val="bg1"/>
                </a:solidFill>
              </a:rPr>
              <a:t>Purpose: </a:t>
            </a:r>
            <a:r>
              <a:rPr lang="en-US" sz="2000" dirty="0">
                <a:solidFill>
                  <a:schemeClr val="bg1"/>
                </a:solidFill>
              </a:rPr>
              <a:t>T</a:t>
            </a:r>
            <a:r>
              <a:rPr lang="en-US" dirty="0">
                <a:solidFill>
                  <a:schemeClr val="bg1"/>
                </a:solidFill>
              </a:rPr>
              <a:t>his microphone allows for audio calling features, enabling two-way communication during emergencies. It enhances the device's functionality by enabling users to both send and receive audio information, further ensuring their safety and facilitating communication with emergency services or caregivers.</a:t>
            </a:r>
            <a:endParaRPr lang="en-IN" dirty="0">
              <a:solidFill>
                <a:schemeClr val="bg1"/>
              </a:solidFill>
            </a:endParaRPr>
          </a:p>
        </p:txBody>
      </p:sp>
      <p:pic>
        <p:nvPicPr>
          <p:cNvPr id="8" name="Picture 7">
            <a:extLst>
              <a:ext uri="{FF2B5EF4-FFF2-40B4-BE49-F238E27FC236}">
                <a16:creationId xmlns:a16="http://schemas.microsoft.com/office/drawing/2014/main" id="{9EE3C723-2A4B-AFFF-5467-CD44FBC61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1294" y="839648"/>
            <a:ext cx="5044144" cy="4494352"/>
          </a:xfrm>
          <a:prstGeom prst="rect">
            <a:avLst/>
          </a:prstGeom>
        </p:spPr>
      </p:pic>
      <p:grpSp>
        <p:nvGrpSpPr>
          <p:cNvPr id="9" name="Group 8">
            <a:extLst>
              <a:ext uri="{FF2B5EF4-FFF2-40B4-BE49-F238E27FC236}">
                <a16:creationId xmlns:a16="http://schemas.microsoft.com/office/drawing/2014/main" id="{826861E4-EEE2-DA55-B1E7-29AB12BC2151}"/>
              </a:ext>
            </a:extLst>
          </p:cNvPr>
          <p:cNvGrpSpPr/>
          <p:nvPr/>
        </p:nvGrpSpPr>
        <p:grpSpPr>
          <a:xfrm>
            <a:off x="1281702" y="392096"/>
            <a:ext cx="10286705" cy="6009640"/>
            <a:chOff x="853439" y="424180"/>
            <a:chExt cx="10286705" cy="6009640"/>
          </a:xfrm>
        </p:grpSpPr>
        <p:sp>
          <p:nvSpPr>
            <p:cNvPr id="10" name="Rectangle: Diagonal Corners Snipped 9">
              <a:extLst>
                <a:ext uri="{FF2B5EF4-FFF2-40B4-BE49-F238E27FC236}">
                  <a16:creationId xmlns:a16="http://schemas.microsoft.com/office/drawing/2014/main" id="{DB344965-8948-1BEB-D460-103E7FCCA6F5}"/>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6FED8FA-EEA9-02F1-1B08-042BF47A4EEB}"/>
                </a:ext>
              </a:extLst>
            </p:cNvPr>
            <p:cNvSpPr txBox="1"/>
            <p:nvPr/>
          </p:nvSpPr>
          <p:spPr>
            <a:xfrm>
              <a:off x="6431280" y="1113968"/>
              <a:ext cx="4708864" cy="4062651"/>
            </a:xfrm>
            <a:prstGeom prst="rect">
              <a:avLst/>
            </a:prstGeom>
            <a:noFill/>
          </p:spPr>
          <p:txBody>
            <a:bodyPr wrap="square" rtlCol="0">
              <a:spAutoFit/>
            </a:bodyPr>
            <a:lstStyle/>
            <a:p>
              <a:pPr algn="ctr"/>
              <a:r>
                <a:rPr lang="en-IN" sz="3600" b="1" dirty="0">
                  <a:solidFill>
                    <a:schemeClr val="bg1"/>
                  </a:solidFill>
                </a:rPr>
                <a:t>Bread Board</a:t>
              </a:r>
            </a:p>
            <a:p>
              <a:r>
                <a:rPr lang="en-US" sz="2800" b="1" i="1" dirty="0">
                  <a:solidFill>
                    <a:schemeClr val="bg1"/>
                  </a:solidFill>
                </a:rPr>
                <a:t>Introduction: </a:t>
              </a:r>
              <a:r>
                <a:rPr lang="en-US" b="0" i="0" dirty="0">
                  <a:solidFill>
                    <a:schemeClr val="bg1"/>
                  </a:solidFill>
                  <a:effectLst/>
                </a:rPr>
                <a:t>A </a:t>
              </a:r>
              <a:r>
                <a:rPr lang="en-US" b="1" i="0" dirty="0">
                  <a:solidFill>
                    <a:schemeClr val="bg1"/>
                  </a:solidFill>
                  <a:effectLst/>
                </a:rPr>
                <a:t>breadboard</a:t>
              </a:r>
              <a:r>
                <a:rPr lang="en-US" b="0" i="0" dirty="0">
                  <a:solidFill>
                    <a:schemeClr val="bg1"/>
                  </a:solidFill>
                  <a:effectLst/>
                </a:rPr>
                <a:t>, </a:t>
              </a:r>
              <a:r>
                <a:rPr lang="en-US" b="1" i="0" dirty="0">
                  <a:solidFill>
                    <a:schemeClr val="bg1"/>
                  </a:solidFill>
                  <a:effectLst/>
                </a:rPr>
                <a:t>solderless breadboard</a:t>
              </a:r>
              <a:r>
                <a:rPr lang="en-US" b="0" i="0" dirty="0">
                  <a:solidFill>
                    <a:schemeClr val="bg1"/>
                  </a:solidFill>
                  <a:effectLst/>
                </a:rPr>
                <a:t>, or </a:t>
              </a:r>
              <a:r>
                <a:rPr lang="en-US" b="1" i="0" dirty="0">
                  <a:solidFill>
                    <a:schemeClr val="bg1"/>
                  </a:solidFill>
                  <a:effectLst/>
                </a:rPr>
                <a:t>protoboard</a:t>
              </a:r>
              <a:r>
                <a:rPr lang="en-US" b="0" i="0" dirty="0">
                  <a:solidFill>
                    <a:schemeClr val="bg1"/>
                  </a:solidFill>
                  <a:effectLst/>
                </a:rPr>
                <a:t> is a construction base used to build semi-permanent prototypes of electronics circuit.</a:t>
              </a:r>
              <a:r>
                <a:rPr lang="en-US" b="0" i="0" dirty="0">
                  <a:solidFill>
                    <a:srgbClr val="202122"/>
                  </a:solidFill>
                  <a:effectLst/>
                </a:rPr>
                <a:t>.</a:t>
              </a:r>
              <a:endParaRPr lang="en-US" dirty="0">
                <a:solidFill>
                  <a:schemeClr val="bg1"/>
                </a:solidFill>
              </a:endParaRPr>
            </a:p>
            <a:p>
              <a:r>
                <a:rPr lang="en-US" sz="3200" b="1" i="1" dirty="0">
                  <a:solidFill>
                    <a:schemeClr val="bg1"/>
                  </a:solidFill>
                </a:rPr>
                <a:t>Purpose: </a:t>
              </a:r>
              <a:r>
                <a:rPr lang="en-US" sz="2000" dirty="0">
                  <a:solidFill>
                    <a:schemeClr val="bg1"/>
                  </a:solidFill>
                </a:rPr>
                <a:t>T</a:t>
              </a:r>
              <a:r>
                <a:rPr lang="en-US" dirty="0">
                  <a:solidFill>
                    <a:schemeClr val="bg1"/>
                  </a:solidFill>
                </a:rPr>
                <a:t>his </a:t>
              </a:r>
              <a:r>
                <a:rPr lang="en-US" b="0" i="0" dirty="0">
                  <a:solidFill>
                    <a:schemeClr val="bg1"/>
                  </a:solidFill>
                  <a:effectLst/>
                  <a:latin typeface="Inter"/>
                </a:rPr>
                <a:t>Breadboards allow components to be easily inserted and removed. therefore, We used it to designs a simple module or circuit that they want to test, a breadboard provides a cheap and quick solution (designing a PCB just to test a simple circuit can be overkill and expensive).</a:t>
              </a:r>
              <a:endParaRPr lang="en-IN" dirty="0">
                <a:solidFill>
                  <a:schemeClr val="bg1"/>
                </a:solidFill>
              </a:endParaRPr>
            </a:p>
          </p:txBody>
        </p:sp>
        <p:pic>
          <p:nvPicPr>
            <p:cNvPr id="12" name="Picture 11">
              <a:extLst>
                <a:ext uri="{FF2B5EF4-FFF2-40B4-BE49-F238E27FC236}">
                  <a16:creationId xmlns:a16="http://schemas.microsoft.com/office/drawing/2014/main" id="{29EE2A84-EB30-F44E-E306-44C172F79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856" y="839648"/>
              <a:ext cx="5044144" cy="4494352"/>
            </a:xfrm>
            <a:prstGeom prst="rect">
              <a:avLst/>
            </a:prstGeom>
          </p:spPr>
        </p:pic>
      </p:grpSp>
      <p:pic>
        <p:nvPicPr>
          <p:cNvPr id="13" name="Picture 2">
            <a:extLst>
              <a:ext uri="{FF2B5EF4-FFF2-40B4-BE49-F238E27FC236}">
                <a16:creationId xmlns:a16="http://schemas.microsoft.com/office/drawing/2014/main" id="{DBF163FD-B648-C054-8A74-2343D548A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0119" y="807564"/>
            <a:ext cx="5044144" cy="449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667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4DA84F-8DBA-D5F7-49DA-B5BFBA4BF381}"/>
              </a:ext>
            </a:extLst>
          </p:cNvPr>
          <p:cNvSpPr/>
          <p:nvPr/>
        </p:nvSpPr>
        <p:spPr>
          <a:xfrm>
            <a:off x="-274320" y="-228600"/>
            <a:ext cx="12969240" cy="783336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92237882-10D8-4858-4FBE-C207F04A8266}"/>
              </a:ext>
            </a:extLst>
          </p:cNvPr>
          <p:cNvSpPr/>
          <p:nvPr/>
        </p:nvSpPr>
        <p:spPr>
          <a:xfrm>
            <a:off x="6659880" y="1143000"/>
            <a:ext cx="5382370" cy="455676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A755D6E-5908-CBD8-AADD-A0627996768F}"/>
              </a:ext>
            </a:extLst>
          </p:cNvPr>
          <p:cNvSpPr txBox="1"/>
          <p:nvPr/>
        </p:nvSpPr>
        <p:spPr>
          <a:xfrm>
            <a:off x="139810" y="15240"/>
            <a:ext cx="5742829" cy="1446550"/>
          </a:xfrm>
          <a:prstGeom prst="rect">
            <a:avLst/>
          </a:prstGeom>
          <a:noFill/>
        </p:spPr>
        <p:txBody>
          <a:bodyPr wrap="square" rtlCol="0">
            <a:spAutoFit/>
          </a:bodyPr>
          <a:lstStyle/>
          <a:p>
            <a:r>
              <a:rPr lang="en-IN" sz="8800" dirty="0">
                <a:solidFill>
                  <a:schemeClr val="bg1"/>
                </a:solidFill>
                <a:latin typeface="Agency FB" panose="020B0503020202020204" pitchFamily="34" charset="0"/>
              </a:rPr>
              <a:t>CONNECTIONS</a:t>
            </a:r>
          </a:p>
        </p:txBody>
      </p:sp>
      <p:pic>
        <p:nvPicPr>
          <p:cNvPr id="9" name="Picture 8">
            <a:extLst>
              <a:ext uri="{FF2B5EF4-FFF2-40B4-BE49-F238E27FC236}">
                <a16:creationId xmlns:a16="http://schemas.microsoft.com/office/drawing/2014/main" id="{94FC197E-B308-A113-1B7A-F46F55A6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96" y="-1658361"/>
            <a:ext cx="7559392" cy="10692882"/>
          </a:xfrm>
          <a:prstGeom prst="rect">
            <a:avLst/>
          </a:prstGeom>
        </p:spPr>
      </p:pic>
      <p:sp>
        <p:nvSpPr>
          <p:cNvPr id="11" name="TextBox 10">
            <a:extLst>
              <a:ext uri="{FF2B5EF4-FFF2-40B4-BE49-F238E27FC236}">
                <a16:creationId xmlns:a16="http://schemas.microsoft.com/office/drawing/2014/main" id="{334AB342-77DF-DE49-DAFB-CC7CD48D6BAA}"/>
              </a:ext>
            </a:extLst>
          </p:cNvPr>
          <p:cNvSpPr txBox="1"/>
          <p:nvPr/>
        </p:nvSpPr>
        <p:spPr>
          <a:xfrm>
            <a:off x="6766891" y="1600200"/>
            <a:ext cx="5775629" cy="707886"/>
          </a:xfrm>
          <a:prstGeom prst="rect">
            <a:avLst/>
          </a:prstGeom>
          <a:noFill/>
        </p:spPr>
        <p:txBody>
          <a:bodyPr wrap="square" rtlCol="0">
            <a:spAutoFit/>
          </a:bodyPr>
          <a:lstStyle/>
          <a:p>
            <a:r>
              <a:rPr lang="en-IN" sz="4000" dirty="0">
                <a:solidFill>
                  <a:srgbClr val="66CCFF"/>
                </a:solidFill>
              </a:rPr>
              <a:t>SIM 800L GSM MODULE</a:t>
            </a:r>
          </a:p>
        </p:txBody>
      </p:sp>
      <p:sp>
        <p:nvSpPr>
          <p:cNvPr id="14" name="TextBox 13">
            <a:extLst>
              <a:ext uri="{FF2B5EF4-FFF2-40B4-BE49-F238E27FC236}">
                <a16:creationId xmlns:a16="http://schemas.microsoft.com/office/drawing/2014/main" id="{C9BE33DF-4A6F-D167-F214-2938AB849006}"/>
              </a:ext>
            </a:extLst>
          </p:cNvPr>
          <p:cNvSpPr txBox="1"/>
          <p:nvPr/>
        </p:nvSpPr>
        <p:spPr>
          <a:xfrm>
            <a:off x="6754114" y="2419915"/>
            <a:ext cx="5696966" cy="4031873"/>
          </a:xfrm>
          <a:prstGeom prst="rect">
            <a:avLst/>
          </a:prstGeom>
          <a:noFill/>
        </p:spPr>
        <p:txBody>
          <a:bodyPr wrap="square" rtlCol="0">
            <a:spAutoFit/>
          </a:bodyPr>
          <a:lstStyle/>
          <a:p>
            <a:r>
              <a:rPr lang="en-IN" sz="3200" dirty="0">
                <a:solidFill>
                  <a:schemeClr val="accent1">
                    <a:lumMod val="40000"/>
                    <a:lumOff val="60000"/>
                  </a:schemeClr>
                </a:solidFill>
              </a:rPr>
              <a:t>VCC </a:t>
            </a:r>
            <a:r>
              <a:rPr lang="en-IN" sz="3200" dirty="0">
                <a:solidFill>
                  <a:schemeClr val="accent1">
                    <a:lumMod val="40000"/>
                    <a:lumOff val="60000"/>
                  </a:schemeClr>
                </a:solidFill>
                <a:sym typeface="Wingdings" panose="05000000000000000000" pitchFamily="2" charset="2"/>
              </a:rPr>
              <a:t> 5v (ARDUINO NANO)</a:t>
            </a:r>
          </a:p>
          <a:p>
            <a:r>
              <a:rPr lang="en-IN" sz="3200" dirty="0">
                <a:solidFill>
                  <a:schemeClr val="accent1">
                    <a:lumMod val="40000"/>
                    <a:lumOff val="60000"/>
                  </a:schemeClr>
                </a:solidFill>
              </a:rPr>
              <a:t>RXD </a:t>
            </a:r>
            <a:r>
              <a:rPr lang="en-IN" sz="3200" dirty="0">
                <a:solidFill>
                  <a:schemeClr val="accent1">
                    <a:lumMod val="40000"/>
                    <a:lumOff val="60000"/>
                  </a:schemeClr>
                </a:solidFill>
                <a:sym typeface="Wingdings" panose="05000000000000000000" pitchFamily="2" charset="2"/>
              </a:rPr>
              <a:t> D9 (ARDUINO NANO)</a:t>
            </a:r>
          </a:p>
          <a:p>
            <a:r>
              <a:rPr lang="en-IN" sz="3200" dirty="0">
                <a:solidFill>
                  <a:schemeClr val="accent1">
                    <a:lumMod val="40000"/>
                    <a:lumOff val="60000"/>
                  </a:schemeClr>
                </a:solidFill>
              </a:rPr>
              <a:t>TXD </a:t>
            </a:r>
            <a:r>
              <a:rPr lang="en-IN" sz="3200" dirty="0">
                <a:solidFill>
                  <a:schemeClr val="accent1">
                    <a:lumMod val="40000"/>
                    <a:lumOff val="60000"/>
                  </a:schemeClr>
                </a:solidFill>
                <a:sym typeface="Wingdings" panose="05000000000000000000" pitchFamily="2" charset="2"/>
              </a:rPr>
              <a:t> D8 (ARDUINO NANO)</a:t>
            </a:r>
          </a:p>
          <a:p>
            <a:r>
              <a:rPr lang="en-IN" sz="3200" dirty="0">
                <a:solidFill>
                  <a:schemeClr val="accent1">
                    <a:lumMod val="40000"/>
                    <a:lumOff val="60000"/>
                  </a:schemeClr>
                </a:solidFill>
              </a:rPr>
              <a:t>GND </a:t>
            </a:r>
            <a:r>
              <a:rPr lang="en-IN" sz="3200" dirty="0">
                <a:solidFill>
                  <a:schemeClr val="accent1">
                    <a:lumMod val="40000"/>
                    <a:lumOff val="60000"/>
                  </a:schemeClr>
                </a:solidFill>
                <a:sym typeface="Wingdings" panose="05000000000000000000" pitchFamily="2" charset="2"/>
              </a:rPr>
              <a:t> GND (ARDUINO NANO)</a:t>
            </a:r>
          </a:p>
          <a:p>
            <a:r>
              <a:rPr lang="en-IN" sz="3200" dirty="0">
                <a:solidFill>
                  <a:schemeClr val="accent1">
                    <a:lumMod val="40000"/>
                    <a:lumOff val="60000"/>
                  </a:schemeClr>
                </a:solidFill>
              </a:rPr>
              <a:t>MICP </a:t>
            </a:r>
            <a:r>
              <a:rPr lang="en-IN" sz="3200" dirty="0">
                <a:solidFill>
                  <a:schemeClr val="accent1">
                    <a:lumMod val="40000"/>
                    <a:lumOff val="60000"/>
                  </a:schemeClr>
                </a:solidFill>
                <a:sym typeface="Wingdings" panose="05000000000000000000" pitchFamily="2" charset="2"/>
              </a:rPr>
              <a:t> MICROPHONE</a:t>
            </a:r>
          </a:p>
          <a:p>
            <a:r>
              <a:rPr lang="en-IN" sz="3200" dirty="0">
                <a:solidFill>
                  <a:schemeClr val="accent1">
                    <a:lumMod val="40000"/>
                    <a:lumOff val="60000"/>
                  </a:schemeClr>
                </a:solidFill>
              </a:rPr>
              <a:t>MICN </a:t>
            </a:r>
            <a:r>
              <a:rPr lang="en-IN" sz="3200" dirty="0">
                <a:solidFill>
                  <a:schemeClr val="accent1">
                    <a:lumMod val="40000"/>
                    <a:lumOff val="60000"/>
                  </a:schemeClr>
                </a:solidFill>
                <a:sym typeface="Wingdings" panose="05000000000000000000" pitchFamily="2" charset="2"/>
              </a:rPr>
              <a:t> MICROPHONE</a:t>
            </a:r>
          </a:p>
          <a:p>
            <a:endParaRPr lang="en-IN" sz="3200" dirty="0">
              <a:solidFill>
                <a:schemeClr val="accent1">
                  <a:lumMod val="40000"/>
                  <a:lumOff val="60000"/>
                </a:schemeClr>
              </a:solidFill>
              <a:sym typeface="Wingdings" panose="05000000000000000000" pitchFamily="2" charset="2"/>
            </a:endParaRPr>
          </a:p>
          <a:p>
            <a:endParaRPr lang="en-IN" sz="3200" dirty="0">
              <a:solidFill>
                <a:schemeClr val="accent1">
                  <a:lumMod val="40000"/>
                  <a:lumOff val="60000"/>
                </a:schemeClr>
              </a:solidFill>
            </a:endParaRPr>
          </a:p>
        </p:txBody>
      </p:sp>
    </p:spTree>
    <p:extLst>
      <p:ext uri="{BB962C8B-B14F-4D97-AF65-F5344CB8AC3E}">
        <p14:creationId xmlns:p14="http://schemas.microsoft.com/office/powerpoint/2010/main" val="174444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p:bldP spid="11"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4DA84F-8DBA-D5F7-49DA-B5BFBA4BF381}"/>
              </a:ext>
            </a:extLst>
          </p:cNvPr>
          <p:cNvSpPr/>
          <p:nvPr/>
        </p:nvSpPr>
        <p:spPr>
          <a:xfrm>
            <a:off x="-274320" y="-228600"/>
            <a:ext cx="12969240" cy="783336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92237882-10D8-4858-4FBE-C207F04A8266}"/>
              </a:ext>
            </a:extLst>
          </p:cNvPr>
          <p:cNvSpPr/>
          <p:nvPr/>
        </p:nvSpPr>
        <p:spPr>
          <a:xfrm>
            <a:off x="6659880" y="1143000"/>
            <a:ext cx="5382370" cy="455676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A755D6E-5908-CBD8-AADD-A0627996768F}"/>
              </a:ext>
            </a:extLst>
          </p:cNvPr>
          <p:cNvSpPr txBox="1"/>
          <p:nvPr/>
        </p:nvSpPr>
        <p:spPr>
          <a:xfrm>
            <a:off x="139810" y="15240"/>
            <a:ext cx="5742829" cy="1446550"/>
          </a:xfrm>
          <a:prstGeom prst="rect">
            <a:avLst/>
          </a:prstGeom>
          <a:noFill/>
        </p:spPr>
        <p:txBody>
          <a:bodyPr wrap="square" rtlCol="0">
            <a:spAutoFit/>
          </a:bodyPr>
          <a:lstStyle/>
          <a:p>
            <a:r>
              <a:rPr lang="en-IN" sz="8800" dirty="0">
                <a:solidFill>
                  <a:schemeClr val="bg1"/>
                </a:solidFill>
                <a:latin typeface="Agency FB" panose="020B0503020202020204" pitchFamily="34" charset="0"/>
              </a:rPr>
              <a:t>CONNECTIONS</a:t>
            </a:r>
          </a:p>
        </p:txBody>
      </p:sp>
      <p:pic>
        <p:nvPicPr>
          <p:cNvPr id="9" name="Picture 8">
            <a:extLst>
              <a:ext uri="{FF2B5EF4-FFF2-40B4-BE49-F238E27FC236}">
                <a16:creationId xmlns:a16="http://schemas.microsoft.com/office/drawing/2014/main" id="{94FC197E-B308-A113-1B7A-F46F55A6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96" y="-1658361"/>
            <a:ext cx="7559392" cy="10692882"/>
          </a:xfrm>
          <a:prstGeom prst="rect">
            <a:avLst/>
          </a:prstGeom>
        </p:spPr>
      </p:pic>
      <p:sp>
        <p:nvSpPr>
          <p:cNvPr id="11" name="TextBox 10">
            <a:extLst>
              <a:ext uri="{FF2B5EF4-FFF2-40B4-BE49-F238E27FC236}">
                <a16:creationId xmlns:a16="http://schemas.microsoft.com/office/drawing/2014/main" id="{334AB342-77DF-DE49-DAFB-CC7CD48D6BAA}"/>
              </a:ext>
            </a:extLst>
          </p:cNvPr>
          <p:cNvSpPr txBox="1"/>
          <p:nvPr/>
        </p:nvSpPr>
        <p:spPr>
          <a:xfrm>
            <a:off x="7833691" y="1600200"/>
            <a:ext cx="5775629" cy="707886"/>
          </a:xfrm>
          <a:prstGeom prst="rect">
            <a:avLst/>
          </a:prstGeom>
          <a:noFill/>
        </p:spPr>
        <p:txBody>
          <a:bodyPr wrap="square" rtlCol="0">
            <a:spAutoFit/>
          </a:bodyPr>
          <a:lstStyle/>
          <a:p>
            <a:r>
              <a:rPr lang="en-IN" sz="4000" dirty="0">
                <a:solidFill>
                  <a:srgbClr val="66CCFF"/>
                </a:solidFill>
              </a:rPr>
              <a:t>GPS NEO 6M</a:t>
            </a:r>
          </a:p>
        </p:txBody>
      </p:sp>
      <p:sp>
        <p:nvSpPr>
          <p:cNvPr id="14" name="TextBox 13">
            <a:extLst>
              <a:ext uri="{FF2B5EF4-FFF2-40B4-BE49-F238E27FC236}">
                <a16:creationId xmlns:a16="http://schemas.microsoft.com/office/drawing/2014/main" id="{C9BE33DF-4A6F-D167-F214-2938AB849006}"/>
              </a:ext>
            </a:extLst>
          </p:cNvPr>
          <p:cNvSpPr txBox="1"/>
          <p:nvPr/>
        </p:nvSpPr>
        <p:spPr>
          <a:xfrm>
            <a:off x="6708394" y="2587555"/>
            <a:ext cx="5382370" cy="2062103"/>
          </a:xfrm>
          <a:prstGeom prst="rect">
            <a:avLst/>
          </a:prstGeom>
          <a:noFill/>
        </p:spPr>
        <p:txBody>
          <a:bodyPr wrap="square" rtlCol="0">
            <a:spAutoFit/>
          </a:bodyPr>
          <a:lstStyle/>
          <a:p>
            <a:r>
              <a:rPr lang="en-IN" sz="3200" dirty="0">
                <a:solidFill>
                  <a:schemeClr val="accent1">
                    <a:lumMod val="40000"/>
                    <a:lumOff val="60000"/>
                  </a:schemeClr>
                </a:solidFill>
              </a:rPr>
              <a:t>VCC </a:t>
            </a:r>
            <a:r>
              <a:rPr lang="en-IN" sz="3200" dirty="0">
                <a:solidFill>
                  <a:schemeClr val="accent1">
                    <a:lumMod val="40000"/>
                    <a:lumOff val="60000"/>
                  </a:schemeClr>
                </a:solidFill>
                <a:sym typeface="Wingdings" panose="05000000000000000000" pitchFamily="2" charset="2"/>
              </a:rPr>
              <a:t> 5v (ARDUINO NANO)</a:t>
            </a:r>
          </a:p>
          <a:p>
            <a:r>
              <a:rPr lang="en-IN" sz="3200" dirty="0">
                <a:solidFill>
                  <a:schemeClr val="accent1">
                    <a:lumMod val="40000"/>
                    <a:lumOff val="60000"/>
                  </a:schemeClr>
                </a:solidFill>
              </a:rPr>
              <a:t>RXD </a:t>
            </a:r>
            <a:r>
              <a:rPr lang="en-IN" sz="3200" dirty="0">
                <a:solidFill>
                  <a:schemeClr val="accent1">
                    <a:lumMod val="40000"/>
                    <a:lumOff val="60000"/>
                  </a:schemeClr>
                </a:solidFill>
                <a:sym typeface="Wingdings" panose="05000000000000000000" pitchFamily="2" charset="2"/>
              </a:rPr>
              <a:t> D11 (ARDUINO NANO)</a:t>
            </a:r>
          </a:p>
          <a:p>
            <a:r>
              <a:rPr lang="en-IN" sz="3200" dirty="0">
                <a:solidFill>
                  <a:schemeClr val="accent1">
                    <a:lumMod val="40000"/>
                    <a:lumOff val="60000"/>
                  </a:schemeClr>
                </a:solidFill>
              </a:rPr>
              <a:t>TXD </a:t>
            </a:r>
            <a:r>
              <a:rPr lang="en-IN" sz="3200" dirty="0">
                <a:solidFill>
                  <a:schemeClr val="accent1">
                    <a:lumMod val="40000"/>
                    <a:lumOff val="60000"/>
                  </a:schemeClr>
                </a:solidFill>
                <a:sym typeface="Wingdings" panose="05000000000000000000" pitchFamily="2" charset="2"/>
              </a:rPr>
              <a:t> D10 (ARDUINO NANO)</a:t>
            </a:r>
          </a:p>
          <a:p>
            <a:r>
              <a:rPr lang="en-IN" sz="3200" dirty="0">
                <a:solidFill>
                  <a:schemeClr val="accent1">
                    <a:lumMod val="40000"/>
                    <a:lumOff val="60000"/>
                  </a:schemeClr>
                </a:solidFill>
              </a:rPr>
              <a:t>GND </a:t>
            </a:r>
            <a:r>
              <a:rPr lang="en-IN" sz="3200" dirty="0">
                <a:solidFill>
                  <a:schemeClr val="accent1">
                    <a:lumMod val="40000"/>
                    <a:lumOff val="60000"/>
                  </a:schemeClr>
                </a:solidFill>
                <a:sym typeface="Wingdings" panose="05000000000000000000" pitchFamily="2" charset="2"/>
              </a:rPr>
              <a:t> GND (ARDUINO NANO)</a:t>
            </a:r>
            <a:endParaRPr lang="en-IN" sz="3200" dirty="0">
              <a:solidFill>
                <a:schemeClr val="accent1">
                  <a:lumMod val="40000"/>
                  <a:lumOff val="60000"/>
                </a:schemeClr>
              </a:solidFill>
            </a:endParaRPr>
          </a:p>
        </p:txBody>
      </p:sp>
    </p:spTree>
    <p:extLst>
      <p:ext uri="{BB962C8B-B14F-4D97-AF65-F5344CB8AC3E}">
        <p14:creationId xmlns:p14="http://schemas.microsoft.com/office/powerpoint/2010/main" val="3182828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4DA84F-8DBA-D5F7-49DA-B5BFBA4BF381}"/>
              </a:ext>
            </a:extLst>
          </p:cNvPr>
          <p:cNvSpPr/>
          <p:nvPr/>
        </p:nvSpPr>
        <p:spPr>
          <a:xfrm>
            <a:off x="-274320" y="-228600"/>
            <a:ext cx="12969240" cy="783336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92237882-10D8-4858-4FBE-C207F04A8266}"/>
              </a:ext>
            </a:extLst>
          </p:cNvPr>
          <p:cNvSpPr/>
          <p:nvPr/>
        </p:nvSpPr>
        <p:spPr>
          <a:xfrm>
            <a:off x="6659880" y="1143000"/>
            <a:ext cx="5382370" cy="455676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A755D6E-5908-CBD8-AADD-A0627996768F}"/>
              </a:ext>
            </a:extLst>
          </p:cNvPr>
          <p:cNvSpPr txBox="1"/>
          <p:nvPr/>
        </p:nvSpPr>
        <p:spPr>
          <a:xfrm>
            <a:off x="139810" y="15240"/>
            <a:ext cx="5742829" cy="1446550"/>
          </a:xfrm>
          <a:prstGeom prst="rect">
            <a:avLst/>
          </a:prstGeom>
          <a:noFill/>
        </p:spPr>
        <p:txBody>
          <a:bodyPr wrap="square" rtlCol="0">
            <a:spAutoFit/>
          </a:bodyPr>
          <a:lstStyle/>
          <a:p>
            <a:r>
              <a:rPr lang="en-IN" sz="8800" dirty="0">
                <a:solidFill>
                  <a:schemeClr val="bg1"/>
                </a:solidFill>
                <a:latin typeface="Agency FB" panose="020B0503020202020204" pitchFamily="34" charset="0"/>
              </a:rPr>
              <a:t>CONNECTIONS</a:t>
            </a:r>
          </a:p>
        </p:txBody>
      </p:sp>
      <p:pic>
        <p:nvPicPr>
          <p:cNvPr id="9" name="Picture 8">
            <a:extLst>
              <a:ext uri="{FF2B5EF4-FFF2-40B4-BE49-F238E27FC236}">
                <a16:creationId xmlns:a16="http://schemas.microsoft.com/office/drawing/2014/main" id="{94FC197E-B308-A113-1B7A-F46F55A65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96" y="-1658361"/>
            <a:ext cx="7559392" cy="10692882"/>
          </a:xfrm>
          <a:prstGeom prst="rect">
            <a:avLst/>
          </a:prstGeom>
        </p:spPr>
      </p:pic>
      <p:sp>
        <p:nvSpPr>
          <p:cNvPr id="11" name="TextBox 10">
            <a:extLst>
              <a:ext uri="{FF2B5EF4-FFF2-40B4-BE49-F238E27FC236}">
                <a16:creationId xmlns:a16="http://schemas.microsoft.com/office/drawing/2014/main" id="{334AB342-77DF-DE49-DAFB-CC7CD48D6BAA}"/>
              </a:ext>
            </a:extLst>
          </p:cNvPr>
          <p:cNvSpPr txBox="1"/>
          <p:nvPr/>
        </p:nvSpPr>
        <p:spPr>
          <a:xfrm>
            <a:off x="7513651" y="1188720"/>
            <a:ext cx="5775629" cy="707886"/>
          </a:xfrm>
          <a:prstGeom prst="rect">
            <a:avLst/>
          </a:prstGeom>
          <a:noFill/>
        </p:spPr>
        <p:txBody>
          <a:bodyPr wrap="square" rtlCol="0">
            <a:spAutoFit/>
          </a:bodyPr>
          <a:lstStyle/>
          <a:p>
            <a:r>
              <a:rPr lang="en-IN" sz="4000" dirty="0">
                <a:solidFill>
                  <a:srgbClr val="66CCFF"/>
                </a:solidFill>
              </a:rPr>
              <a:t>ARDUINO NANO</a:t>
            </a:r>
          </a:p>
        </p:txBody>
      </p:sp>
      <p:sp>
        <p:nvSpPr>
          <p:cNvPr id="14" name="TextBox 13">
            <a:extLst>
              <a:ext uri="{FF2B5EF4-FFF2-40B4-BE49-F238E27FC236}">
                <a16:creationId xmlns:a16="http://schemas.microsoft.com/office/drawing/2014/main" id="{C9BE33DF-4A6F-D167-F214-2938AB849006}"/>
              </a:ext>
            </a:extLst>
          </p:cNvPr>
          <p:cNvSpPr txBox="1"/>
          <p:nvPr/>
        </p:nvSpPr>
        <p:spPr>
          <a:xfrm>
            <a:off x="6919292" y="2038915"/>
            <a:ext cx="5775628" cy="3539430"/>
          </a:xfrm>
          <a:prstGeom prst="rect">
            <a:avLst/>
          </a:prstGeom>
          <a:noFill/>
        </p:spPr>
        <p:txBody>
          <a:bodyPr wrap="square" rtlCol="0">
            <a:spAutoFit/>
          </a:bodyPr>
          <a:lstStyle/>
          <a:p>
            <a:r>
              <a:rPr lang="en-IN" sz="3200" dirty="0">
                <a:solidFill>
                  <a:schemeClr val="accent1">
                    <a:lumMod val="40000"/>
                    <a:lumOff val="60000"/>
                  </a:schemeClr>
                </a:solidFill>
              </a:rPr>
              <a:t>5v </a:t>
            </a:r>
            <a:r>
              <a:rPr lang="en-IN" sz="3200" dirty="0">
                <a:solidFill>
                  <a:schemeClr val="accent1">
                    <a:lumMod val="40000"/>
                    <a:lumOff val="60000"/>
                  </a:schemeClr>
                </a:solidFill>
                <a:sym typeface="Wingdings" panose="05000000000000000000" pitchFamily="2" charset="2"/>
              </a:rPr>
              <a:t> TRIGGER BUTTON</a:t>
            </a:r>
          </a:p>
          <a:p>
            <a:r>
              <a:rPr lang="en-IN" sz="3200" dirty="0">
                <a:solidFill>
                  <a:schemeClr val="accent1">
                    <a:lumMod val="40000"/>
                    <a:lumOff val="60000"/>
                  </a:schemeClr>
                </a:solidFill>
              </a:rPr>
              <a:t>D3 </a:t>
            </a:r>
            <a:r>
              <a:rPr lang="en-IN" sz="3200" dirty="0">
                <a:solidFill>
                  <a:schemeClr val="accent1">
                    <a:lumMod val="40000"/>
                    <a:lumOff val="60000"/>
                  </a:schemeClr>
                </a:solidFill>
                <a:sym typeface="Wingdings" panose="05000000000000000000" pitchFamily="2" charset="2"/>
              </a:rPr>
              <a:t> TRIGGER BUTTON</a:t>
            </a:r>
          </a:p>
          <a:p>
            <a:r>
              <a:rPr lang="en-IN" sz="3200" dirty="0">
                <a:solidFill>
                  <a:schemeClr val="accent1">
                    <a:lumMod val="40000"/>
                    <a:lumOff val="60000"/>
                  </a:schemeClr>
                </a:solidFill>
              </a:rPr>
              <a:t>VIN </a:t>
            </a:r>
            <a:r>
              <a:rPr lang="en-IN" sz="3200" dirty="0">
                <a:solidFill>
                  <a:schemeClr val="accent1">
                    <a:lumMod val="40000"/>
                    <a:lumOff val="60000"/>
                  </a:schemeClr>
                </a:solidFill>
                <a:sym typeface="Wingdings" panose="05000000000000000000" pitchFamily="2" charset="2"/>
              </a:rPr>
              <a:t> CELLS</a:t>
            </a:r>
          </a:p>
          <a:p>
            <a:r>
              <a:rPr lang="en-IN" sz="3200" dirty="0">
                <a:solidFill>
                  <a:schemeClr val="accent1">
                    <a:lumMod val="40000"/>
                    <a:lumOff val="60000"/>
                  </a:schemeClr>
                </a:solidFill>
              </a:rPr>
              <a:t>GND </a:t>
            </a:r>
            <a:r>
              <a:rPr lang="en-IN" sz="3200" dirty="0">
                <a:solidFill>
                  <a:schemeClr val="accent1">
                    <a:lumMod val="40000"/>
                    <a:lumOff val="60000"/>
                  </a:schemeClr>
                </a:solidFill>
                <a:sym typeface="Wingdings" panose="05000000000000000000" pitchFamily="2" charset="2"/>
              </a:rPr>
              <a:t> CELLS</a:t>
            </a:r>
          </a:p>
          <a:p>
            <a:r>
              <a:rPr lang="en-IN" sz="3200" dirty="0">
                <a:solidFill>
                  <a:schemeClr val="accent1">
                    <a:lumMod val="40000"/>
                    <a:lumOff val="60000"/>
                  </a:schemeClr>
                </a:solidFill>
                <a:sym typeface="Wingdings" panose="05000000000000000000" pitchFamily="2" charset="2"/>
              </a:rPr>
              <a:t>RESISTOR BETWEEN GND(ARDUINO NANO) AND TRIGGER BUTTON(D3 SIDE)</a:t>
            </a:r>
          </a:p>
        </p:txBody>
      </p:sp>
    </p:spTree>
    <p:extLst>
      <p:ext uri="{BB962C8B-B14F-4D97-AF65-F5344CB8AC3E}">
        <p14:creationId xmlns:p14="http://schemas.microsoft.com/office/powerpoint/2010/main" val="1726749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4F40CC-D327-72E5-A4BB-1FCA2A2AE1ED}"/>
              </a:ext>
            </a:extLst>
          </p:cNvPr>
          <p:cNvSpPr/>
          <p:nvPr/>
        </p:nvSpPr>
        <p:spPr>
          <a:xfrm>
            <a:off x="-81023" y="-115747"/>
            <a:ext cx="12273023" cy="697374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DBEB280-528F-962A-52D0-B7EC71CD3354}"/>
              </a:ext>
            </a:extLst>
          </p:cNvPr>
          <p:cNvSpPr txBox="1"/>
          <p:nvPr/>
        </p:nvSpPr>
        <p:spPr>
          <a:xfrm>
            <a:off x="0" y="212847"/>
            <a:ext cx="4572899" cy="1323439"/>
          </a:xfrm>
          <a:prstGeom prst="rect">
            <a:avLst/>
          </a:prstGeom>
          <a:noFill/>
        </p:spPr>
        <p:txBody>
          <a:bodyPr wrap="square" rtlCol="0">
            <a:spAutoFit/>
          </a:bodyPr>
          <a:lstStyle/>
          <a:p>
            <a:r>
              <a:rPr lang="en-IN" sz="8000" dirty="0">
                <a:solidFill>
                  <a:srgbClr val="EDE4DB"/>
                </a:solidFill>
                <a:latin typeface="Bebas Neue" panose="020B0606020202050201" pitchFamily="34" charset="0"/>
              </a:rPr>
              <a:t>WORKING</a:t>
            </a:r>
          </a:p>
        </p:txBody>
      </p:sp>
      <p:sp>
        <p:nvSpPr>
          <p:cNvPr id="13" name="Rectangle: Rounded Corners 12">
            <a:extLst>
              <a:ext uri="{FF2B5EF4-FFF2-40B4-BE49-F238E27FC236}">
                <a16:creationId xmlns:a16="http://schemas.microsoft.com/office/drawing/2014/main" id="{A9DAD004-62DA-935A-6F4F-FCE035C4D6DE}"/>
              </a:ext>
            </a:extLst>
          </p:cNvPr>
          <p:cNvSpPr/>
          <p:nvPr/>
        </p:nvSpPr>
        <p:spPr>
          <a:xfrm>
            <a:off x="219923" y="1493139"/>
            <a:ext cx="3715471" cy="484979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5962E2E-37E9-1D50-5196-D5583206A4B9}"/>
              </a:ext>
            </a:extLst>
          </p:cNvPr>
          <p:cNvSpPr txBox="1"/>
          <p:nvPr/>
        </p:nvSpPr>
        <p:spPr>
          <a:xfrm>
            <a:off x="428263" y="1782507"/>
            <a:ext cx="1180618" cy="830997"/>
          </a:xfrm>
          <a:prstGeom prst="rect">
            <a:avLst/>
          </a:prstGeom>
          <a:noFill/>
        </p:spPr>
        <p:txBody>
          <a:bodyPr wrap="square" rtlCol="0">
            <a:spAutoFit/>
          </a:bodyPr>
          <a:lstStyle/>
          <a:p>
            <a:r>
              <a:rPr lang="en-IN" sz="4800" dirty="0">
                <a:latin typeface="Bebas Neue" panose="020B0606020202050201" pitchFamily="34" charset="0"/>
                <a:cs typeface="Arial" panose="020B0604020202020204" pitchFamily="34" charset="0"/>
              </a:rPr>
              <a:t>01</a:t>
            </a:r>
          </a:p>
        </p:txBody>
      </p:sp>
      <p:sp>
        <p:nvSpPr>
          <p:cNvPr id="8" name="TextBox 7">
            <a:extLst>
              <a:ext uri="{FF2B5EF4-FFF2-40B4-BE49-F238E27FC236}">
                <a16:creationId xmlns:a16="http://schemas.microsoft.com/office/drawing/2014/main" id="{0A67DA67-7A7A-5967-AB9F-D79D39A4AF77}"/>
              </a:ext>
            </a:extLst>
          </p:cNvPr>
          <p:cNvSpPr txBox="1"/>
          <p:nvPr/>
        </p:nvSpPr>
        <p:spPr>
          <a:xfrm>
            <a:off x="428263" y="2613504"/>
            <a:ext cx="3217762" cy="2862322"/>
          </a:xfrm>
          <a:prstGeom prst="rect">
            <a:avLst/>
          </a:prstGeom>
          <a:noFill/>
        </p:spPr>
        <p:txBody>
          <a:bodyPr wrap="square" rtlCol="0">
            <a:spAutoFit/>
          </a:bodyPr>
          <a:lstStyle/>
          <a:p>
            <a:r>
              <a:rPr lang="en-IN" sz="2000" dirty="0"/>
              <a:t>First of all code is uploaded to ARDUINO NANO using ARDUINO IDE SOFTWARE. Then power supply is given to ARDUINO NANO using lithium cells. When trigger button is pressed, ARDUINO retrieves live location from GPS NEO 6M.</a:t>
            </a:r>
          </a:p>
        </p:txBody>
      </p:sp>
    </p:spTree>
    <p:extLst>
      <p:ext uri="{BB962C8B-B14F-4D97-AF65-F5344CB8AC3E}">
        <p14:creationId xmlns:p14="http://schemas.microsoft.com/office/powerpoint/2010/main" val="3781418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4F40CC-D327-72E5-A4BB-1FCA2A2AE1ED}"/>
              </a:ext>
            </a:extLst>
          </p:cNvPr>
          <p:cNvSpPr/>
          <p:nvPr/>
        </p:nvSpPr>
        <p:spPr>
          <a:xfrm>
            <a:off x="-81023" y="-115747"/>
            <a:ext cx="12273023" cy="697374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DBEB280-528F-962A-52D0-B7EC71CD3354}"/>
              </a:ext>
            </a:extLst>
          </p:cNvPr>
          <p:cNvSpPr txBox="1"/>
          <p:nvPr/>
        </p:nvSpPr>
        <p:spPr>
          <a:xfrm>
            <a:off x="175654" y="160086"/>
            <a:ext cx="4639418" cy="1323439"/>
          </a:xfrm>
          <a:prstGeom prst="rect">
            <a:avLst/>
          </a:prstGeom>
          <a:noFill/>
        </p:spPr>
        <p:txBody>
          <a:bodyPr wrap="square" rtlCol="0">
            <a:spAutoFit/>
          </a:bodyPr>
          <a:lstStyle/>
          <a:p>
            <a:r>
              <a:rPr lang="en-IN" sz="8000" dirty="0">
                <a:solidFill>
                  <a:srgbClr val="EDE4DB"/>
                </a:solidFill>
                <a:latin typeface="Bebas Neue" panose="020B0606020202050201" pitchFamily="34" charset="0"/>
              </a:rPr>
              <a:t>WORKING</a:t>
            </a:r>
          </a:p>
        </p:txBody>
      </p:sp>
      <p:sp>
        <p:nvSpPr>
          <p:cNvPr id="7" name="TextBox 6">
            <a:extLst>
              <a:ext uri="{FF2B5EF4-FFF2-40B4-BE49-F238E27FC236}">
                <a16:creationId xmlns:a16="http://schemas.microsoft.com/office/drawing/2014/main" id="{95962E2E-37E9-1D50-5196-D5583206A4B9}"/>
              </a:ext>
            </a:extLst>
          </p:cNvPr>
          <p:cNvSpPr txBox="1"/>
          <p:nvPr/>
        </p:nvSpPr>
        <p:spPr>
          <a:xfrm>
            <a:off x="428263" y="1782507"/>
            <a:ext cx="1180618" cy="830997"/>
          </a:xfrm>
          <a:prstGeom prst="rect">
            <a:avLst/>
          </a:prstGeom>
          <a:noFill/>
        </p:spPr>
        <p:txBody>
          <a:bodyPr wrap="square" rtlCol="0">
            <a:spAutoFit/>
          </a:bodyPr>
          <a:lstStyle/>
          <a:p>
            <a:r>
              <a:rPr lang="en-IN" sz="4800" dirty="0">
                <a:solidFill>
                  <a:schemeClr val="bg1"/>
                </a:solidFill>
                <a:latin typeface="Bebas Neue" panose="020B0606020202050201" pitchFamily="34" charset="0"/>
                <a:cs typeface="Arial" panose="020B0604020202020204" pitchFamily="34" charset="0"/>
              </a:rPr>
              <a:t>01</a:t>
            </a:r>
          </a:p>
        </p:txBody>
      </p:sp>
      <p:sp>
        <p:nvSpPr>
          <p:cNvPr id="8" name="TextBox 7">
            <a:extLst>
              <a:ext uri="{FF2B5EF4-FFF2-40B4-BE49-F238E27FC236}">
                <a16:creationId xmlns:a16="http://schemas.microsoft.com/office/drawing/2014/main" id="{0A67DA67-7A7A-5967-AB9F-D79D39A4AF77}"/>
              </a:ext>
            </a:extLst>
          </p:cNvPr>
          <p:cNvSpPr txBox="1"/>
          <p:nvPr/>
        </p:nvSpPr>
        <p:spPr>
          <a:xfrm>
            <a:off x="428263" y="2613504"/>
            <a:ext cx="3217762" cy="2862322"/>
          </a:xfrm>
          <a:prstGeom prst="rect">
            <a:avLst/>
          </a:prstGeom>
          <a:noFill/>
        </p:spPr>
        <p:txBody>
          <a:bodyPr wrap="square" rtlCol="0">
            <a:spAutoFit/>
          </a:bodyPr>
          <a:lstStyle/>
          <a:p>
            <a:r>
              <a:rPr lang="en-IN" sz="2000" dirty="0">
                <a:solidFill>
                  <a:schemeClr val="bg1"/>
                </a:solidFill>
              </a:rPr>
              <a:t>First of all code is uploaded to ARDUINO NANO using ARDUINO IDE SOFTWARE. Then power supply is given to ARDUINO NANO using lithium cells. When trigger button is pressed, ARDUINO retrieves live location from GPS NEO 6M.</a:t>
            </a:r>
          </a:p>
        </p:txBody>
      </p:sp>
      <p:sp>
        <p:nvSpPr>
          <p:cNvPr id="13" name="Rectangle: Rounded Corners 12">
            <a:extLst>
              <a:ext uri="{FF2B5EF4-FFF2-40B4-BE49-F238E27FC236}">
                <a16:creationId xmlns:a16="http://schemas.microsoft.com/office/drawing/2014/main" id="{A9DAD004-62DA-935A-6F4F-FCE035C4D6DE}"/>
              </a:ext>
            </a:extLst>
          </p:cNvPr>
          <p:cNvSpPr/>
          <p:nvPr/>
        </p:nvSpPr>
        <p:spPr>
          <a:xfrm>
            <a:off x="3773345" y="1493139"/>
            <a:ext cx="3715471" cy="484979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B0F0"/>
              </a:solidFill>
            </a:endParaRPr>
          </a:p>
        </p:txBody>
      </p:sp>
      <p:sp>
        <p:nvSpPr>
          <p:cNvPr id="9" name="TextBox 8">
            <a:extLst>
              <a:ext uri="{FF2B5EF4-FFF2-40B4-BE49-F238E27FC236}">
                <a16:creationId xmlns:a16="http://schemas.microsoft.com/office/drawing/2014/main" id="{D60283BB-3E1E-DCAE-510F-6B0F945653C6}"/>
              </a:ext>
            </a:extLst>
          </p:cNvPr>
          <p:cNvSpPr txBox="1"/>
          <p:nvPr/>
        </p:nvSpPr>
        <p:spPr>
          <a:xfrm>
            <a:off x="4224763" y="1770932"/>
            <a:ext cx="1180618" cy="830997"/>
          </a:xfrm>
          <a:prstGeom prst="rect">
            <a:avLst/>
          </a:prstGeom>
          <a:noFill/>
        </p:spPr>
        <p:txBody>
          <a:bodyPr wrap="square" rtlCol="0">
            <a:spAutoFit/>
          </a:bodyPr>
          <a:lstStyle/>
          <a:p>
            <a:r>
              <a:rPr lang="en-IN" sz="4800" dirty="0">
                <a:solidFill>
                  <a:schemeClr val="tx1">
                    <a:lumMod val="95000"/>
                    <a:lumOff val="5000"/>
                  </a:schemeClr>
                </a:solidFill>
                <a:latin typeface="Bebas Neue" panose="020B0606020202050201" pitchFamily="34" charset="0"/>
                <a:cs typeface="Arial" panose="020B0604020202020204" pitchFamily="34" charset="0"/>
              </a:rPr>
              <a:t>02</a:t>
            </a:r>
          </a:p>
        </p:txBody>
      </p:sp>
      <p:sp>
        <p:nvSpPr>
          <p:cNvPr id="10" name="TextBox 9">
            <a:extLst>
              <a:ext uri="{FF2B5EF4-FFF2-40B4-BE49-F238E27FC236}">
                <a16:creationId xmlns:a16="http://schemas.microsoft.com/office/drawing/2014/main" id="{D5DE7B73-E36A-8194-3DE8-1270D9A84996}"/>
              </a:ext>
            </a:extLst>
          </p:cNvPr>
          <p:cNvSpPr txBox="1"/>
          <p:nvPr/>
        </p:nvSpPr>
        <p:spPr>
          <a:xfrm>
            <a:off x="4224763" y="2601929"/>
            <a:ext cx="3217762" cy="2862322"/>
          </a:xfrm>
          <a:prstGeom prst="rect">
            <a:avLst/>
          </a:prstGeom>
          <a:noFill/>
        </p:spPr>
        <p:txBody>
          <a:bodyPr wrap="square" rtlCol="0">
            <a:spAutoFit/>
          </a:bodyPr>
          <a:lstStyle/>
          <a:p>
            <a:r>
              <a:rPr lang="en-IN" sz="2000" dirty="0">
                <a:solidFill>
                  <a:schemeClr val="tx1">
                    <a:lumMod val="95000"/>
                    <a:lumOff val="5000"/>
                  </a:schemeClr>
                </a:solidFill>
              </a:rPr>
              <a:t>The retrieved location is sent to registered mobile number via SMS using SIM 800L GSM MODULE. The operator at registered mobile number can click on location sent via SMS to open live location of </a:t>
            </a:r>
            <a:r>
              <a:rPr lang="en-IN" sz="2000" dirty="0" err="1">
                <a:solidFill>
                  <a:schemeClr val="tx1">
                    <a:lumMod val="95000"/>
                    <a:lumOff val="5000"/>
                  </a:schemeClr>
                </a:solidFill>
              </a:rPr>
              <a:t>devicde</a:t>
            </a:r>
            <a:r>
              <a:rPr lang="en-IN" sz="2000" dirty="0">
                <a:solidFill>
                  <a:schemeClr val="tx1">
                    <a:lumMod val="95000"/>
                    <a:lumOff val="5000"/>
                  </a:schemeClr>
                </a:solidFill>
              </a:rPr>
              <a:t> and can track the person in need. </a:t>
            </a:r>
          </a:p>
        </p:txBody>
      </p:sp>
    </p:spTree>
    <p:extLst>
      <p:ext uri="{BB962C8B-B14F-4D97-AF65-F5344CB8AC3E}">
        <p14:creationId xmlns:p14="http://schemas.microsoft.com/office/powerpoint/2010/main" val="3979681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4F40CC-D327-72E5-A4BB-1FCA2A2AE1ED}"/>
              </a:ext>
            </a:extLst>
          </p:cNvPr>
          <p:cNvSpPr/>
          <p:nvPr/>
        </p:nvSpPr>
        <p:spPr>
          <a:xfrm>
            <a:off x="-81023" y="-115747"/>
            <a:ext cx="12273023" cy="697374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DBEB280-528F-962A-52D0-B7EC71CD3354}"/>
              </a:ext>
            </a:extLst>
          </p:cNvPr>
          <p:cNvSpPr txBox="1"/>
          <p:nvPr/>
        </p:nvSpPr>
        <p:spPr>
          <a:xfrm>
            <a:off x="197787" y="169700"/>
            <a:ext cx="4567229" cy="1323439"/>
          </a:xfrm>
          <a:prstGeom prst="rect">
            <a:avLst/>
          </a:prstGeom>
          <a:noFill/>
        </p:spPr>
        <p:txBody>
          <a:bodyPr wrap="square" rtlCol="0">
            <a:spAutoFit/>
          </a:bodyPr>
          <a:lstStyle/>
          <a:p>
            <a:r>
              <a:rPr lang="en-IN" sz="8000" dirty="0">
                <a:solidFill>
                  <a:srgbClr val="EDE4DB"/>
                </a:solidFill>
                <a:latin typeface="Bebas Neue" panose="020B0606020202050201" pitchFamily="34" charset="0"/>
              </a:rPr>
              <a:t>WORKING</a:t>
            </a:r>
          </a:p>
        </p:txBody>
      </p:sp>
      <p:sp>
        <p:nvSpPr>
          <p:cNvPr id="7" name="TextBox 6">
            <a:extLst>
              <a:ext uri="{FF2B5EF4-FFF2-40B4-BE49-F238E27FC236}">
                <a16:creationId xmlns:a16="http://schemas.microsoft.com/office/drawing/2014/main" id="{95962E2E-37E9-1D50-5196-D5583206A4B9}"/>
              </a:ext>
            </a:extLst>
          </p:cNvPr>
          <p:cNvSpPr txBox="1"/>
          <p:nvPr/>
        </p:nvSpPr>
        <p:spPr>
          <a:xfrm>
            <a:off x="428263" y="1782507"/>
            <a:ext cx="1180618" cy="830997"/>
          </a:xfrm>
          <a:prstGeom prst="rect">
            <a:avLst/>
          </a:prstGeom>
          <a:noFill/>
        </p:spPr>
        <p:txBody>
          <a:bodyPr wrap="square" rtlCol="0">
            <a:spAutoFit/>
          </a:bodyPr>
          <a:lstStyle/>
          <a:p>
            <a:r>
              <a:rPr lang="en-IN" sz="4800" dirty="0">
                <a:solidFill>
                  <a:schemeClr val="bg1"/>
                </a:solidFill>
                <a:latin typeface="Bebas Neue" panose="020B0606020202050201" pitchFamily="34" charset="0"/>
                <a:cs typeface="Arial" panose="020B0604020202020204" pitchFamily="34" charset="0"/>
              </a:rPr>
              <a:t>01</a:t>
            </a:r>
          </a:p>
        </p:txBody>
      </p:sp>
      <p:sp>
        <p:nvSpPr>
          <p:cNvPr id="8" name="TextBox 7">
            <a:extLst>
              <a:ext uri="{FF2B5EF4-FFF2-40B4-BE49-F238E27FC236}">
                <a16:creationId xmlns:a16="http://schemas.microsoft.com/office/drawing/2014/main" id="{0A67DA67-7A7A-5967-AB9F-D79D39A4AF77}"/>
              </a:ext>
            </a:extLst>
          </p:cNvPr>
          <p:cNvSpPr txBox="1"/>
          <p:nvPr/>
        </p:nvSpPr>
        <p:spPr>
          <a:xfrm>
            <a:off x="428263" y="2613504"/>
            <a:ext cx="3217762" cy="2862322"/>
          </a:xfrm>
          <a:prstGeom prst="rect">
            <a:avLst/>
          </a:prstGeom>
          <a:noFill/>
        </p:spPr>
        <p:txBody>
          <a:bodyPr wrap="square" rtlCol="0">
            <a:spAutoFit/>
          </a:bodyPr>
          <a:lstStyle/>
          <a:p>
            <a:r>
              <a:rPr lang="en-IN" sz="2000" dirty="0">
                <a:solidFill>
                  <a:schemeClr val="bg1"/>
                </a:solidFill>
              </a:rPr>
              <a:t>First of all code is uploaded to ARDUINO NANO using ARDUINO IDE SOFTWARE. Then power supply is given to ARDUINO NANO using lithium cells. When trigger button is pressed, ARDUINO retrieves live location from GPS NEO 6M.</a:t>
            </a:r>
          </a:p>
        </p:txBody>
      </p:sp>
      <p:sp>
        <p:nvSpPr>
          <p:cNvPr id="9" name="TextBox 8">
            <a:extLst>
              <a:ext uri="{FF2B5EF4-FFF2-40B4-BE49-F238E27FC236}">
                <a16:creationId xmlns:a16="http://schemas.microsoft.com/office/drawing/2014/main" id="{D60283BB-3E1E-DCAE-510F-6B0F945653C6}"/>
              </a:ext>
            </a:extLst>
          </p:cNvPr>
          <p:cNvSpPr txBox="1"/>
          <p:nvPr/>
        </p:nvSpPr>
        <p:spPr>
          <a:xfrm>
            <a:off x="4224763" y="1770932"/>
            <a:ext cx="1180618" cy="830997"/>
          </a:xfrm>
          <a:prstGeom prst="rect">
            <a:avLst/>
          </a:prstGeom>
          <a:noFill/>
        </p:spPr>
        <p:txBody>
          <a:bodyPr wrap="square" rtlCol="0">
            <a:spAutoFit/>
          </a:bodyPr>
          <a:lstStyle/>
          <a:p>
            <a:r>
              <a:rPr lang="en-IN" sz="4800" dirty="0">
                <a:solidFill>
                  <a:schemeClr val="bg1"/>
                </a:solidFill>
                <a:latin typeface="Bebas Neue" panose="020B0606020202050201" pitchFamily="34" charset="0"/>
                <a:cs typeface="Arial" panose="020B0604020202020204" pitchFamily="34" charset="0"/>
              </a:rPr>
              <a:t>02</a:t>
            </a:r>
          </a:p>
        </p:txBody>
      </p:sp>
      <p:sp>
        <p:nvSpPr>
          <p:cNvPr id="10" name="TextBox 9">
            <a:extLst>
              <a:ext uri="{FF2B5EF4-FFF2-40B4-BE49-F238E27FC236}">
                <a16:creationId xmlns:a16="http://schemas.microsoft.com/office/drawing/2014/main" id="{D5DE7B73-E36A-8194-3DE8-1270D9A84996}"/>
              </a:ext>
            </a:extLst>
          </p:cNvPr>
          <p:cNvSpPr txBox="1"/>
          <p:nvPr/>
        </p:nvSpPr>
        <p:spPr>
          <a:xfrm>
            <a:off x="4224763" y="2601929"/>
            <a:ext cx="3217762" cy="2862322"/>
          </a:xfrm>
          <a:prstGeom prst="rect">
            <a:avLst/>
          </a:prstGeom>
          <a:noFill/>
        </p:spPr>
        <p:txBody>
          <a:bodyPr wrap="square" rtlCol="0">
            <a:spAutoFit/>
          </a:bodyPr>
          <a:lstStyle/>
          <a:p>
            <a:r>
              <a:rPr lang="en-IN" sz="2000" dirty="0">
                <a:solidFill>
                  <a:schemeClr val="bg1"/>
                </a:solidFill>
              </a:rPr>
              <a:t>The retrieved location is sent to registered mobile number via SMS using SIM 800L GSM MODULE. The operator at registered mobile number can click on location sent via SMS to open live location of </a:t>
            </a:r>
            <a:r>
              <a:rPr lang="en-IN" sz="2000" dirty="0" err="1">
                <a:solidFill>
                  <a:schemeClr val="bg1"/>
                </a:solidFill>
              </a:rPr>
              <a:t>devicde</a:t>
            </a:r>
            <a:r>
              <a:rPr lang="en-IN" sz="2000" dirty="0">
                <a:solidFill>
                  <a:schemeClr val="bg1"/>
                </a:solidFill>
              </a:rPr>
              <a:t> and can track the person in need. </a:t>
            </a:r>
          </a:p>
        </p:txBody>
      </p:sp>
      <p:sp>
        <p:nvSpPr>
          <p:cNvPr id="13" name="Rectangle: Rounded Corners 12">
            <a:extLst>
              <a:ext uri="{FF2B5EF4-FFF2-40B4-BE49-F238E27FC236}">
                <a16:creationId xmlns:a16="http://schemas.microsoft.com/office/drawing/2014/main" id="{A9DAD004-62DA-935A-6F4F-FCE035C4D6DE}"/>
              </a:ext>
            </a:extLst>
          </p:cNvPr>
          <p:cNvSpPr/>
          <p:nvPr/>
        </p:nvSpPr>
        <p:spPr>
          <a:xfrm>
            <a:off x="8125428" y="1493139"/>
            <a:ext cx="3715471" cy="4849792"/>
          </a:xfrm>
          <a:prstGeom prst="roundRect">
            <a:avLst/>
          </a:prstGeom>
          <a:solidFill>
            <a:srgbClr val="74F9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D40B1DD5-9DDD-B498-CD99-8D7100FD8BA3}"/>
              </a:ext>
            </a:extLst>
          </p:cNvPr>
          <p:cNvSpPr txBox="1"/>
          <p:nvPr/>
        </p:nvSpPr>
        <p:spPr>
          <a:xfrm>
            <a:off x="8252747" y="1759357"/>
            <a:ext cx="1180618" cy="830997"/>
          </a:xfrm>
          <a:prstGeom prst="rect">
            <a:avLst/>
          </a:prstGeom>
          <a:noFill/>
        </p:spPr>
        <p:txBody>
          <a:bodyPr wrap="square" rtlCol="0">
            <a:spAutoFit/>
          </a:bodyPr>
          <a:lstStyle/>
          <a:p>
            <a:r>
              <a:rPr lang="en-IN" sz="4800" dirty="0">
                <a:latin typeface="Bebas Neue" panose="020B0606020202050201" pitchFamily="34" charset="0"/>
                <a:cs typeface="Arial" panose="020B0604020202020204" pitchFamily="34" charset="0"/>
              </a:rPr>
              <a:t>03</a:t>
            </a:r>
          </a:p>
        </p:txBody>
      </p:sp>
      <p:sp>
        <p:nvSpPr>
          <p:cNvPr id="12" name="TextBox 11">
            <a:extLst>
              <a:ext uri="{FF2B5EF4-FFF2-40B4-BE49-F238E27FC236}">
                <a16:creationId xmlns:a16="http://schemas.microsoft.com/office/drawing/2014/main" id="{10FBDD30-8C38-4CB7-55CD-E4A2AB9224EE}"/>
              </a:ext>
            </a:extLst>
          </p:cNvPr>
          <p:cNvSpPr txBox="1"/>
          <p:nvPr/>
        </p:nvSpPr>
        <p:spPr>
          <a:xfrm>
            <a:off x="8218022" y="2497757"/>
            <a:ext cx="3622877" cy="3416320"/>
          </a:xfrm>
          <a:prstGeom prst="rect">
            <a:avLst/>
          </a:prstGeom>
          <a:noFill/>
        </p:spPr>
        <p:txBody>
          <a:bodyPr wrap="square" rtlCol="0">
            <a:spAutoFit/>
          </a:bodyPr>
          <a:lstStyle/>
          <a:p>
            <a:r>
              <a:rPr lang="en-IN" sz="2400" dirty="0"/>
              <a:t>Also a call is sent to same number. Through this call live audio can be heard by person at registered mobile number with the use of MICROPHONE. </a:t>
            </a:r>
            <a:r>
              <a:rPr lang="en-IN" sz="2400" dirty="0" err="1"/>
              <a:t>He/She</a:t>
            </a:r>
            <a:r>
              <a:rPr lang="en-IN" sz="2400" dirty="0"/>
              <a:t> can record this call for further use like to hand it over to police for evidences, etc.</a:t>
            </a:r>
          </a:p>
        </p:txBody>
      </p:sp>
    </p:spTree>
    <p:extLst>
      <p:ext uri="{BB962C8B-B14F-4D97-AF65-F5344CB8AC3E}">
        <p14:creationId xmlns:p14="http://schemas.microsoft.com/office/powerpoint/2010/main" val="974590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5F25CC-11B0-4F54-8C87-91185E8BDA1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6000"/>
                    </a14:imgEffect>
                  </a14:imgLayer>
                </a14:imgProps>
              </a:ext>
              <a:ext uri="{28A0092B-C50C-407E-A947-70E740481C1C}">
                <a14:useLocalDpi xmlns:a14="http://schemas.microsoft.com/office/drawing/2010/main" val="0"/>
              </a:ext>
            </a:extLst>
          </a:blip>
          <a:srcRect l="33660" t="8323" r="1753" b="27091"/>
          <a:stretch/>
        </p:blipFill>
        <p:spPr>
          <a:xfrm rot="16200000">
            <a:off x="2209800" y="-2209800"/>
            <a:ext cx="7772400" cy="12192000"/>
          </a:xfrm>
          <a:prstGeom prst="rect">
            <a:avLst/>
          </a:prstGeom>
        </p:spPr>
      </p:pic>
      <p:sp>
        <p:nvSpPr>
          <p:cNvPr id="4" name="Rectangle: Rounded Corners 3">
            <a:extLst>
              <a:ext uri="{FF2B5EF4-FFF2-40B4-BE49-F238E27FC236}">
                <a16:creationId xmlns:a16="http://schemas.microsoft.com/office/drawing/2014/main" id="{D62A5FD8-A37D-4667-9196-9EAEF4667BEA}"/>
              </a:ext>
            </a:extLst>
          </p:cNvPr>
          <p:cNvSpPr/>
          <p:nvPr/>
        </p:nvSpPr>
        <p:spPr>
          <a:xfrm>
            <a:off x="1737359" y="1992632"/>
            <a:ext cx="8886094" cy="4278923"/>
          </a:xfrm>
          <a:prstGeom prst="roundRect">
            <a:avLst>
              <a:gd name="adj" fmla="val 9773"/>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6C2642B4-150A-45F5-AC34-6BB046263BA0}"/>
              </a:ext>
            </a:extLst>
          </p:cNvPr>
          <p:cNvSpPr/>
          <p:nvPr/>
        </p:nvSpPr>
        <p:spPr>
          <a:xfrm>
            <a:off x="1737359" y="1248214"/>
            <a:ext cx="8886094" cy="167640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00D023FC-B0DC-4C15-AA0D-867B23523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346" y="1785466"/>
            <a:ext cx="822374" cy="822374"/>
          </a:xfrm>
          <a:prstGeom prst="rect">
            <a:avLst/>
          </a:prstGeom>
        </p:spPr>
      </p:pic>
      <p:sp>
        <p:nvSpPr>
          <p:cNvPr id="8" name="TextBox 7">
            <a:extLst>
              <a:ext uri="{FF2B5EF4-FFF2-40B4-BE49-F238E27FC236}">
                <a16:creationId xmlns:a16="http://schemas.microsoft.com/office/drawing/2014/main" id="{2D3EBCCD-AB43-44E6-A56F-2416DA50F90F}"/>
              </a:ext>
            </a:extLst>
          </p:cNvPr>
          <p:cNvSpPr txBox="1"/>
          <p:nvPr/>
        </p:nvSpPr>
        <p:spPr>
          <a:xfrm>
            <a:off x="2575560" y="1788858"/>
            <a:ext cx="8580120" cy="584775"/>
          </a:xfrm>
          <a:prstGeom prst="rect">
            <a:avLst/>
          </a:prstGeom>
          <a:noFill/>
        </p:spPr>
        <p:txBody>
          <a:bodyPr wrap="square" rtlCol="0">
            <a:spAutoFit/>
          </a:bodyPr>
          <a:lstStyle/>
          <a:p>
            <a:r>
              <a:rPr lang="en-IN" sz="3200" dirty="0"/>
              <a:t>FEATURES OF EMERGENCY WEARABLE DEVICE</a:t>
            </a:r>
          </a:p>
        </p:txBody>
      </p:sp>
      <p:sp>
        <p:nvSpPr>
          <p:cNvPr id="9" name="TextBox 8">
            <a:extLst>
              <a:ext uri="{FF2B5EF4-FFF2-40B4-BE49-F238E27FC236}">
                <a16:creationId xmlns:a16="http://schemas.microsoft.com/office/drawing/2014/main" id="{C56BDF94-92DB-4CAA-AE56-A44C962C7BDD}"/>
              </a:ext>
            </a:extLst>
          </p:cNvPr>
          <p:cNvSpPr txBox="1"/>
          <p:nvPr/>
        </p:nvSpPr>
        <p:spPr>
          <a:xfrm>
            <a:off x="1890346" y="2958823"/>
            <a:ext cx="8580120" cy="3908762"/>
          </a:xfrm>
          <a:prstGeom prst="rect">
            <a:avLst/>
          </a:prstGeom>
          <a:noFill/>
        </p:spPr>
        <p:txBody>
          <a:bodyPr wrap="square" rtlCol="0">
            <a:spAutoFit/>
          </a:bodyPr>
          <a:lstStyle/>
          <a:p>
            <a:r>
              <a:rPr lang="en-US" sz="2400" b="1" dirty="0"/>
              <a:t>Real-Time Location Sharing:</a:t>
            </a:r>
            <a:r>
              <a:rPr lang="en-US" sz="2400" dirty="0"/>
              <a:t> The device provides real-time GPS location updates.</a:t>
            </a:r>
          </a:p>
          <a:p>
            <a:r>
              <a:rPr lang="en-US" sz="2400" b="1" dirty="0"/>
              <a:t>Audio Call Capability:</a:t>
            </a:r>
            <a:r>
              <a:rPr lang="en-US" sz="2400" dirty="0"/>
              <a:t> It enables audio communication through GSM.</a:t>
            </a:r>
          </a:p>
          <a:p>
            <a:r>
              <a:rPr lang="en-US" sz="2400" b="1" dirty="0"/>
              <a:t>Single Trigger Button:</a:t>
            </a:r>
            <a:r>
              <a:rPr lang="en-US" sz="2400" dirty="0"/>
              <a:t> All functions are initiated by a discreet single button which is hidden and with single trigger ensuring quick actions.</a:t>
            </a:r>
            <a:br>
              <a:rPr lang="en-US" sz="2400" dirty="0"/>
            </a:br>
            <a:r>
              <a:rPr lang="en-US" sz="2400" b="1" dirty="0"/>
              <a:t>Hidden Design:</a:t>
            </a:r>
            <a:r>
              <a:rPr lang="en-US" sz="2400" dirty="0"/>
              <a:t> The primary feature is hidden, ensuring discreet use in emergencies</a:t>
            </a:r>
          </a:p>
          <a:p>
            <a:endParaRPr lang="en-IN" sz="3200" dirty="0"/>
          </a:p>
        </p:txBody>
      </p:sp>
    </p:spTree>
    <p:extLst>
      <p:ext uri="{BB962C8B-B14F-4D97-AF65-F5344CB8AC3E}">
        <p14:creationId xmlns:p14="http://schemas.microsoft.com/office/powerpoint/2010/main" val="1501071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FF0000"/>
            </a:gs>
            <a:gs pos="38300">
              <a:srgbClr val="1E021E"/>
            </a:gs>
            <a:gs pos="0">
              <a:schemeClr val="tx1"/>
            </a:gs>
            <a:gs pos="100000">
              <a:srgbClr val="C00000"/>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9E2A41-BBD6-423C-A6B2-D1B9D9A02550}"/>
              </a:ext>
            </a:extLst>
          </p:cNvPr>
          <p:cNvSpPr txBox="1"/>
          <p:nvPr/>
        </p:nvSpPr>
        <p:spPr>
          <a:xfrm>
            <a:off x="2026920" y="1259175"/>
            <a:ext cx="9692640" cy="4339650"/>
          </a:xfrm>
          <a:prstGeom prst="rect">
            <a:avLst/>
          </a:prstGeom>
          <a:noFill/>
        </p:spPr>
        <p:txBody>
          <a:bodyPr wrap="square" rtlCol="0">
            <a:spAutoFit/>
          </a:bodyPr>
          <a:lstStyle/>
          <a:p>
            <a:r>
              <a:rPr lang="en-IN" sz="13800" dirty="0">
                <a:solidFill>
                  <a:schemeClr val="bg1"/>
                </a:solidFill>
                <a:latin typeface="Battlestar" panose="00000400000000000000" pitchFamily="2" charset="0"/>
              </a:rPr>
              <a:t>FUTURE GOALS</a:t>
            </a:r>
          </a:p>
        </p:txBody>
      </p:sp>
    </p:spTree>
    <p:extLst>
      <p:ext uri="{BB962C8B-B14F-4D97-AF65-F5344CB8AC3E}">
        <p14:creationId xmlns:p14="http://schemas.microsoft.com/office/powerpoint/2010/main" val="1737840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58D667-A332-4151-843B-C0864478E1C3}"/>
              </a:ext>
            </a:extLst>
          </p:cNvPr>
          <p:cNvSpPr txBox="1"/>
          <p:nvPr/>
        </p:nvSpPr>
        <p:spPr>
          <a:xfrm>
            <a:off x="348615" y="843677"/>
            <a:ext cx="11494770" cy="5724644"/>
          </a:xfrm>
          <a:prstGeom prst="rect">
            <a:avLst/>
          </a:prstGeom>
          <a:noFill/>
        </p:spPr>
        <p:txBody>
          <a:bodyPr wrap="square" rtlCol="0">
            <a:spAutoFit/>
          </a:bodyPr>
          <a:lstStyle/>
          <a:p>
            <a:pPr lvl="1" algn="ctr"/>
            <a:r>
              <a:rPr lang="en-IN" sz="3600" b="1" dirty="0">
                <a:latin typeface="BauerBodni Blk BT" panose="02070803090706020303" pitchFamily="18" charset="0"/>
              </a:rPr>
              <a:t>       </a:t>
            </a:r>
            <a:r>
              <a:rPr lang="en-IN" sz="3600" b="1" dirty="0">
                <a:solidFill>
                  <a:srgbClr val="FFC000"/>
                </a:solidFill>
                <a:latin typeface="BauerBodni Blk BT" panose="02070803090706020303" pitchFamily="18" charset="0"/>
              </a:rPr>
              <a:t>PROBLEM 1:</a:t>
            </a:r>
          </a:p>
          <a:p>
            <a:pPr lvl="1" algn="ctr"/>
            <a:r>
              <a:rPr lang="en-IN" sz="3600" b="1" dirty="0">
                <a:solidFill>
                  <a:srgbClr val="FF00FF"/>
                </a:solidFill>
                <a:latin typeface="BauerBodni Blk BT" panose="02070803090706020303" pitchFamily="18" charset="0"/>
              </a:rPr>
              <a:t>LACK OF REAL TIME LOCATION AND COMMUNICATION FOR WOMEN’S SAFETY</a:t>
            </a:r>
            <a:r>
              <a:rPr lang="en-IN" sz="5400" b="1" dirty="0">
                <a:solidFill>
                  <a:srgbClr val="FF00FF"/>
                </a:solidFill>
                <a:latin typeface="Century725 Blk BT" panose="02040904070705020304" pitchFamily="18" charset="0"/>
              </a:rPr>
              <a:t> </a:t>
            </a:r>
            <a:endParaRPr lang="en-IN" sz="3600" b="1" dirty="0">
              <a:solidFill>
                <a:srgbClr val="FF00FF"/>
              </a:solidFill>
              <a:latin typeface="Century725 Blk BT" panose="02040904070705020304" pitchFamily="18" charset="0"/>
            </a:endParaRPr>
          </a:p>
          <a:p>
            <a:r>
              <a:rPr lang="en-IN" sz="3600" b="1" dirty="0">
                <a:latin typeface="BauerBodni Blk BT" panose="02070803090706020303" pitchFamily="18" charset="0"/>
              </a:rPr>
              <a:t>  </a:t>
            </a:r>
            <a:r>
              <a:rPr lang="en-IN" sz="3600" b="1" dirty="0">
                <a:solidFill>
                  <a:schemeClr val="bg1"/>
                </a:solidFill>
                <a:latin typeface="Bookman Old Style" panose="02050604050505020204" pitchFamily="18" charset="0"/>
              </a:rPr>
              <a:t>Addressing Women's Safety Concerns</a:t>
            </a:r>
          </a:p>
          <a:p>
            <a:pPr marL="285750" indent="-285750">
              <a:buFont typeface="Arial" panose="020B0604020202020204" pitchFamily="34" charset="0"/>
              <a:buChar char="•"/>
            </a:pPr>
            <a:r>
              <a:rPr lang="en-US" sz="2400" dirty="0">
                <a:solidFill>
                  <a:schemeClr val="bg1"/>
                </a:solidFill>
                <a:latin typeface="+mj-lt"/>
              </a:rPr>
              <a:t>Women often face safety concerns when traveling alone or in unfamiliar areas.</a:t>
            </a:r>
          </a:p>
          <a:p>
            <a:pPr marL="285750" indent="-285750">
              <a:buFont typeface="Arial" panose="020B0604020202020204" pitchFamily="34" charset="0"/>
              <a:buChar char="•"/>
            </a:pPr>
            <a:r>
              <a:rPr lang="en-US" sz="2400" dirty="0">
                <a:solidFill>
                  <a:schemeClr val="bg1"/>
                </a:solidFill>
                <a:latin typeface="+mj-lt"/>
              </a:rPr>
              <a:t>Existing solutions may not provide real-time location tracking or reliable communication during emergencies.</a:t>
            </a:r>
          </a:p>
          <a:p>
            <a:pPr marL="285750" indent="-285750">
              <a:buFont typeface="Arial" panose="020B0604020202020204" pitchFamily="34" charset="0"/>
              <a:buChar char="•"/>
            </a:pPr>
            <a:r>
              <a:rPr lang="en-US" sz="2400" dirty="0">
                <a:solidFill>
                  <a:schemeClr val="bg1"/>
                </a:solidFill>
                <a:latin typeface="+mj-lt"/>
              </a:rPr>
              <a:t>Also in these situations they get no time to call a person or send location immediately through mobile phone or smartwatch.</a:t>
            </a:r>
          </a:p>
          <a:p>
            <a:pPr marL="285750" indent="-285750">
              <a:buFont typeface="Arial" panose="020B0604020202020204" pitchFamily="34" charset="0"/>
              <a:buChar char="•"/>
            </a:pPr>
            <a:r>
              <a:rPr lang="en-US" sz="2400" dirty="0">
                <a:solidFill>
                  <a:schemeClr val="bg1"/>
                </a:solidFill>
                <a:latin typeface="+mj-lt"/>
              </a:rPr>
              <a:t>Our wearable safety device leverages GPS and GSM technology to send accurate location data to a designated emergency contact, enabling quick assistance in case of danger.</a:t>
            </a:r>
          </a:p>
          <a:p>
            <a:endParaRPr lang="en-IN" dirty="0">
              <a:solidFill>
                <a:schemeClr val="bg1"/>
              </a:solidFill>
            </a:endParaRPr>
          </a:p>
          <a:p>
            <a:endParaRPr lang="en-IN" dirty="0"/>
          </a:p>
        </p:txBody>
      </p:sp>
    </p:spTree>
    <p:extLst>
      <p:ext uri="{BB962C8B-B14F-4D97-AF65-F5344CB8AC3E}">
        <p14:creationId xmlns:p14="http://schemas.microsoft.com/office/powerpoint/2010/main" val="1350522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C0E0D040-DACD-40D9-91C3-68ADD8E9452F}"/>
                  </a:ext>
                </a:extLst>
              </p:cNvPr>
              <p:cNvGraphicFramePr>
                <a:graphicFrameLocks noChangeAspect="1"/>
              </p:cNvGraphicFramePr>
              <p:nvPr>
                <p:extLst>
                  <p:ext uri="{D42A27DB-BD31-4B8C-83A1-F6EECF244321}">
                    <p14:modId xmlns:p14="http://schemas.microsoft.com/office/powerpoint/2010/main" val="91443355"/>
                  </p:ext>
                </p:extLst>
              </p:nvPr>
            </p:nvGraphicFramePr>
            <p:xfrm>
              <a:off x="6096000" y="0"/>
              <a:ext cx="6096000" cy="3429000"/>
            </p:xfrm>
            <a:graphic>
              <a:graphicData uri="http://schemas.microsoft.com/office/powerpoint/2016/slidezoom">
                <pslz:sldZm>
                  <pslz:sldZmObj sldId="272" cId="691330801">
                    <pslz:zmPr id="{27B88667-7B28-4303-97AF-942BA637B05E}" returnToParent="0" transitionDur="1000">
                      <p166:blipFill xmlns:p166="http://schemas.microsoft.com/office/powerpoint/2016/6/main">
                        <a:blip r:embed="rId2"/>
                        <a:stretch>
                          <a:fillRect/>
                        </a:stretch>
                      </p166:blipFill>
                      <p166:spPr xmlns:p166="http://schemas.microsoft.com/office/powerpoint/2016/6/main">
                        <a:xfrm>
                          <a:off x="0" y="0"/>
                          <a:ext cx="6096000" cy="3429000"/>
                        </a:xfrm>
                        <a:prstGeom prst="rect">
                          <a:avLst/>
                        </a:prstGeom>
                        <a:ln w="3175">
                          <a:no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C0E0D040-DACD-40D9-91C3-68ADD8E9452F}"/>
                  </a:ext>
                </a:extLst>
              </p:cNvPr>
              <p:cNvPicPr>
                <a:picLocks noGrp="1" noRot="1" noChangeAspect="1" noMove="1" noResize="1" noEditPoints="1" noAdjustHandles="1" noChangeArrowheads="1" noChangeShapeType="1"/>
              </p:cNvPicPr>
              <p:nvPr/>
            </p:nvPicPr>
            <p:blipFill>
              <a:blip r:embed="rId4"/>
              <a:stretch>
                <a:fillRect/>
              </a:stretch>
            </p:blipFill>
            <p:spPr>
              <a:xfrm>
                <a:off x="6096000" y="0"/>
                <a:ext cx="6096000" cy="34290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CE0364D3-EFC8-437E-99B8-F73DD2A0F924}"/>
                  </a:ext>
                </a:extLst>
              </p:cNvPr>
              <p:cNvGraphicFramePr>
                <a:graphicFrameLocks noChangeAspect="1"/>
              </p:cNvGraphicFramePr>
              <p:nvPr>
                <p:extLst>
                  <p:ext uri="{D42A27DB-BD31-4B8C-83A1-F6EECF244321}">
                    <p14:modId xmlns:p14="http://schemas.microsoft.com/office/powerpoint/2010/main" val="3247354386"/>
                  </p:ext>
                </p:extLst>
              </p:nvPr>
            </p:nvGraphicFramePr>
            <p:xfrm>
              <a:off x="6084425" y="3429000"/>
              <a:ext cx="6107575" cy="3429000"/>
            </p:xfrm>
            <a:graphic>
              <a:graphicData uri="http://schemas.microsoft.com/office/powerpoint/2016/slidezoom">
                <pslz:sldZm>
                  <pslz:sldZmObj sldId="273" cId="3992541823">
                    <pslz:zmPr id="{5D20D095-F5E3-47CE-9B53-4E487D0C7866}" returnToParent="0" transitionDur="1000">
                      <p166:blipFill xmlns:p166="http://schemas.microsoft.com/office/powerpoint/2016/6/main">
                        <a:blip r:embed="rId5"/>
                        <a:stretch>
                          <a:fillRect/>
                        </a:stretch>
                      </p166:blipFill>
                      <p166:spPr xmlns:p166="http://schemas.microsoft.com/office/powerpoint/2016/6/main">
                        <a:xfrm>
                          <a:off x="0" y="0"/>
                          <a:ext cx="6107575" cy="3429000"/>
                        </a:xfrm>
                        <a:prstGeom prst="rect">
                          <a:avLst/>
                        </a:prstGeom>
                        <a:ln w="3175">
                          <a:no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CE0364D3-EFC8-437E-99B8-F73DD2A0F924}"/>
                  </a:ext>
                </a:extLst>
              </p:cNvPr>
              <p:cNvPicPr>
                <a:picLocks noGrp="1" noRot="1" noChangeAspect="1" noMove="1" noResize="1" noEditPoints="1" noAdjustHandles="1" noChangeArrowheads="1" noChangeShapeType="1"/>
              </p:cNvPicPr>
              <p:nvPr/>
            </p:nvPicPr>
            <p:blipFill>
              <a:blip r:embed="rId7"/>
              <a:stretch>
                <a:fillRect/>
              </a:stretch>
            </p:blipFill>
            <p:spPr>
              <a:xfrm>
                <a:off x="6084425" y="3429000"/>
                <a:ext cx="6107575" cy="34290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ED624990-923C-4508-AC24-C2501CFCA357}"/>
                  </a:ext>
                </a:extLst>
              </p:cNvPr>
              <p:cNvGraphicFramePr>
                <a:graphicFrameLocks noChangeAspect="1"/>
              </p:cNvGraphicFramePr>
              <p:nvPr>
                <p:extLst>
                  <p:ext uri="{D42A27DB-BD31-4B8C-83A1-F6EECF244321}">
                    <p14:modId xmlns:p14="http://schemas.microsoft.com/office/powerpoint/2010/main" val="2627649057"/>
                  </p:ext>
                </p:extLst>
              </p:nvPr>
            </p:nvGraphicFramePr>
            <p:xfrm>
              <a:off x="0" y="3429000"/>
              <a:ext cx="6084425" cy="3429000"/>
            </p:xfrm>
            <a:graphic>
              <a:graphicData uri="http://schemas.microsoft.com/office/powerpoint/2016/slidezoom">
                <pslz:sldZm>
                  <pslz:sldZmObj sldId="274" cId="4138802436">
                    <pslz:zmPr id="{5AF33A95-AF86-4AFF-9160-C4C79DA8E3F2}" transitionDur="1000">
                      <p166:blipFill xmlns:p166="http://schemas.microsoft.com/office/powerpoint/2016/6/main">
                        <a:blip r:embed="rId8"/>
                        <a:stretch>
                          <a:fillRect/>
                        </a:stretch>
                      </p166:blipFill>
                      <p166:spPr xmlns:p166="http://schemas.microsoft.com/office/powerpoint/2016/6/main">
                        <a:xfrm>
                          <a:off x="0" y="0"/>
                          <a:ext cx="6084425" cy="3429000"/>
                        </a:xfrm>
                        <a:prstGeom prst="rect">
                          <a:avLst/>
                        </a:prstGeom>
                        <a:ln w="3175">
                          <a:solidFill>
                            <a:prstClr val="ltGray"/>
                          </a:solidFill>
                        </a:ln>
                      </p166:spPr>
                    </pslz:zmPr>
                  </pslz:sldZmObj>
                </pslz:sldZm>
              </a:graphicData>
            </a:graphic>
          </p:graphicFrame>
        </mc:Choice>
        <mc:Fallback xmlns="">
          <p:pic>
            <p:nvPicPr>
              <p:cNvPr id="9" name="Slide Zoom 8">
                <a:hlinkClick r:id="rId9" action="ppaction://hlinksldjump"/>
                <a:extLst>
                  <a:ext uri="{FF2B5EF4-FFF2-40B4-BE49-F238E27FC236}">
                    <a16:creationId xmlns:a16="http://schemas.microsoft.com/office/drawing/2014/main" id="{ED624990-923C-4508-AC24-C2501CFCA357}"/>
                  </a:ext>
                </a:extLst>
              </p:cNvPr>
              <p:cNvPicPr>
                <a:picLocks noGrp="1" noRot="1" noChangeAspect="1" noMove="1" noResize="1" noEditPoints="1" noAdjustHandles="1" noChangeArrowheads="1" noChangeShapeType="1"/>
              </p:cNvPicPr>
              <p:nvPr/>
            </p:nvPicPr>
            <p:blipFill>
              <a:blip r:embed="rId10"/>
              <a:stretch>
                <a:fillRect/>
              </a:stretch>
            </p:blipFill>
            <p:spPr>
              <a:xfrm>
                <a:off x="0" y="3429000"/>
                <a:ext cx="6084425" cy="3429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9011A76E-0D71-497E-AF13-637D38917203}"/>
                  </a:ext>
                </a:extLst>
              </p:cNvPr>
              <p:cNvGraphicFramePr>
                <a:graphicFrameLocks noChangeAspect="1"/>
              </p:cNvGraphicFramePr>
              <p:nvPr>
                <p:extLst>
                  <p:ext uri="{D42A27DB-BD31-4B8C-83A1-F6EECF244321}">
                    <p14:modId xmlns:p14="http://schemas.microsoft.com/office/powerpoint/2010/main" val="33124069"/>
                  </p:ext>
                </p:extLst>
              </p:nvPr>
            </p:nvGraphicFramePr>
            <p:xfrm>
              <a:off x="0" y="0"/>
              <a:ext cx="6096000" cy="3429000"/>
            </p:xfrm>
            <a:graphic>
              <a:graphicData uri="http://schemas.microsoft.com/office/powerpoint/2016/slidezoom">
                <pslz:sldZm>
                  <pslz:sldZmObj sldId="271" cId="559099019">
                    <pslz:zmPr id="{427F3741-CAFC-4258-BC3D-10C4EC92CD0B}" returnToParent="0" transitionDur="1000">
                      <p166:blipFill xmlns:p166="http://schemas.microsoft.com/office/powerpoint/2016/6/main">
                        <a:blip r:embed="rId11"/>
                        <a:stretch>
                          <a:fillRect/>
                        </a:stretch>
                      </p166:blipFill>
                      <p166:spPr xmlns:p166="http://schemas.microsoft.com/office/powerpoint/2016/6/main">
                        <a:xfrm>
                          <a:off x="0" y="0"/>
                          <a:ext cx="6096000" cy="3429000"/>
                        </a:xfrm>
                        <a:prstGeom prst="rect">
                          <a:avLst/>
                        </a:prstGeom>
                        <a:ln w="3175">
                          <a:noFill/>
                        </a:ln>
                      </p166:spPr>
                    </pslz:zmPr>
                  </pslz:sldZmObj>
                </pslz:sldZm>
              </a:graphicData>
            </a:graphic>
          </p:graphicFrame>
        </mc:Choice>
        <mc:Fallback xmlns="">
          <p:pic>
            <p:nvPicPr>
              <p:cNvPr id="3" name="Slide Zoom 2">
                <a:hlinkClick r:id="rId12" action="ppaction://hlinksldjump"/>
                <a:extLst>
                  <a:ext uri="{FF2B5EF4-FFF2-40B4-BE49-F238E27FC236}">
                    <a16:creationId xmlns:a16="http://schemas.microsoft.com/office/drawing/2014/main" id="{9011A76E-0D71-497E-AF13-637D38917203}"/>
                  </a:ext>
                </a:extLst>
              </p:cNvPr>
              <p:cNvPicPr>
                <a:picLocks noGrp="1" noRot="1" noChangeAspect="1" noMove="1" noResize="1" noEditPoints="1" noAdjustHandles="1" noChangeArrowheads="1" noChangeShapeType="1"/>
              </p:cNvPicPr>
              <p:nvPr/>
            </p:nvPicPr>
            <p:blipFill>
              <a:blip r:embed="rId13"/>
              <a:stretch>
                <a:fillRect/>
              </a:stretch>
            </p:blipFill>
            <p:spPr>
              <a:xfrm>
                <a:off x="0" y="0"/>
                <a:ext cx="6096000" cy="3429000"/>
              </a:xfrm>
              <a:prstGeom prst="rect">
                <a:avLst/>
              </a:prstGeom>
              <a:ln w="3175">
                <a:noFill/>
              </a:ln>
            </p:spPr>
          </p:pic>
        </mc:Fallback>
      </mc:AlternateContent>
    </p:spTree>
    <p:extLst>
      <p:ext uri="{BB962C8B-B14F-4D97-AF65-F5344CB8AC3E}">
        <p14:creationId xmlns:p14="http://schemas.microsoft.com/office/powerpoint/2010/main" val="4089957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F0000"/>
            </a:gs>
            <a:gs pos="38300">
              <a:srgbClr val="1E021E"/>
            </a:gs>
            <a:gs pos="0">
              <a:schemeClr val="tx1"/>
            </a:gs>
            <a:gs pos="100000">
              <a:srgbClr val="C00000"/>
            </a:gs>
          </a:gsLst>
          <a:lin ang="2700000" scaled="1"/>
          <a:tileRect/>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C0513D-C539-4882-AE98-6D3F27C6CDF7}"/>
              </a:ext>
            </a:extLst>
          </p:cNvPr>
          <p:cNvSpPr/>
          <p:nvPr/>
        </p:nvSpPr>
        <p:spPr>
          <a:xfrm>
            <a:off x="7376160" y="2194560"/>
            <a:ext cx="4815840" cy="4663440"/>
          </a:xfrm>
          <a:prstGeom prst="roundRect">
            <a:avLst/>
          </a:prstGeom>
          <a:solidFill>
            <a:srgbClr val="F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57A5677-723F-411F-95A4-67273A588939}"/>
              </a:ext>
            </a:extLst>
          </p:cNvPr>
          <p:cNvSpPr txBox="1"/>
          <p:nvPr/>
        </p:nvSpPr>
        <p:spPr>
          <a:xfrm>
            <a:off x="8732520" y="2194560"/>
            <a:ext cx="5349240" cy="4508927"/>
          </a:xfrm>
          <a:prstGeom prst="rect">
            <a:avLst/>
          </a:prstGeom>
          <a:noFill/>
        </p:spPr>
        <p:txBody>
          <a:bodyPr wrap="square" rtlCol="0">
            <a:spAutoFit/>
          </a:bodyPr>
          <a:lstStyle/>
          <a:p>
            <a:r>
              <a:rPr lang="en-IN" sz="28700" dirty="0">
                <a:solidFill>
                  <a:schemeClr val="bg1"/>
                </a:solidFill>
              </a:rPr>
              <a:t>1</a:t>
            </a:r>
          </a:p>
        </p:txBody>
      </p:sp>
      <p:sp>
        <p:nvSpPr>
          <p:cNvPr id="4" name="TextBox 3">
            <a:extLst>
              <a:ext uri="{FF2B5EF4-FFF2-40B4-BE49-F238E27FC236}">
                <a16:creationId xmlns:a16="http://schemas.microsoft.com/office/drawing/2014/main" id="{ACA01586-8769-4A9C-92BF-960BB3A744DB}"/>
              </a:ext>
            </a:extLst>
          </p:cNvPr>
          <p:cNvSpPr txBox="1"/>
          <p:nvPr/>
        </p:nvSpPr>
        <p:spPr>
          <a:xfrm>
            <a:off x="182880" y="1910417"/>
            <a:ext cx="7193280" cy="4462760"/>
          </a:xfrm>
          <a:prstGeom prst="rect">
            <a:avLst/>
          </a:prstGeom>
          <a:noFill/>
        </p:spPr>
        <p:txBody>
          <a:bodyPr wrap="square" rtlCol="0">
            <a:spAutoFit/>
          </a:bodyPr>
          <a:lstStyle/>
          <a:p>
            <a:r>
              <a:rPr lang="en-IN" sz="6000" b="1" dirty="0">
                <a:solidFill>
                  <a:srgbClr val="FF0000"/>
                </a:solidFill>
              </a:rPr>
              <a:t>USING A9G MODULE </a:t>
            </a:r>
          </a:p>
          <a:p>
            <a:r>
              <a:rPr lang="en-US" sz="3200" dirty="0">
                <a:solidFill>
                  <a:schemeClr val="bg1"/>
                </a:solidFill>
              </a:rPr>
              <a:t>Incorporating the A9G module into our device brings the advantages of a compact form factor and integrated GPS, GSM, and audio call capabilities. This integration streamlines the design and enhances device performance, making it more efficient and user-friendly.</a:t>
            </a:r>
            <a:endParaRPr lang="en-IN" sz="8800" b="1" dirty="0">
              <a:solidFill>
                <a:schemeClr val="bg1"/>
              </a:solidFill>
            </a:endParaRPr>
          </a:p>
        </p:txBody>
      </p:sp>
    </p:spTree>
    <p:extLst>
      <p:ext uri="{BB962C8B-B14F-4D97-AF65-F5344CB8AC3E}">
        <p14:creationId xmlns:p14="http://schemas.microsoft.com/office/powerpoint/2010/main" val="55909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gs>
            <a:gs pos="71000">
              <a:srgbClr val="7030A0"/>
            </a:gs>
            <a:gs pos="100000">
              <a:srgbClr val="150000"/>
            </a:gs>
          </a:gsLst>
          <a:lin ang="2700000" scaled="1"/>
          <a:tileRect/>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C0513D-C539-4882-AE98-6D3F27C6CDF7}"/>
              </a:ext>
            </a:extLst>
          </p:cNvPr>
          <p:cNvSpPr/>
          <p:nvPr/>
        </p:nvSpPr>
        <p:spPr>
          <a:xfrm>
            <a:off x="0" y="2194560"/>
            <a:ext cx="4815840" cy="466344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657A5677-723F-411F-95A4-67273A588939}"/>
              </a:ext>
            </a:extLst>
          </p:cNvPr>
          <p:cNvSpPr txBox="1"/>
          <p:nvPr/>
        </p:nvSpPr>
        <p:spPr>
          <a:xfrm>
            <a:off x="1356360" y="2194560"/>
            <a:ext cx="5349240" cy="4508927"/>
          </a:xfrm>
          <a:prstGeom prst="rect">
            <a:avLst/>
          </a:prstGeom>
          <a:noFill/>
        </p:spPr>
        <p:txBody>
          <a:bodyPr wrap="square" rtlCol="0">
            <a:spAutoFit/>
          </a:bodyPr>
          <a:lstStyle/>
          <a:p>
            <a:r>
              <a:rPr lang="en-IN" sz="28700" dirty="0">
                <a:solidFill>
                  <a:schemeClr val="bg1"/>
                </a:solidFill>
              </a:rPr>
              <a:t>2</a:t>
            </a:r>
          </a:p>
        </p:txBody>
      </p:sp>
      <p:sp>
        <p:nvSpPr>
          <p:cNvPr id="4" name="TextBox 3">
            <a:extLst>
              <a:ext uri="{FF2B5EF4-FFF2-40B4-BE49-F238E27FC236}">
                <a16:creationId xmlns:a16="http://schemas.microsoft.com/office/drawing/2014/main" id="{ACA01586-8769-4A9C-92BF-960BB3A744DB}"/>
              </a:ext>
            </a:extLst>
          </p:cNvPr>
          <p:cNvSpPr txBox="1"/>
          <p:nvPr/>
        </p:nvSpPr>
        <p:spPr>
          <a:xfrm>
            <a:off x="4998720" y="2194560"/>
            <a:ext cx="7193280" cy="4093428"/>
          </a:xfrm>
          <a:prstGeom prst="rect">
            <a:avLst/>
          </a:prstGeom>
          <a:noFill/>
        </p:spPr>
        <p:txBody>
          <a:bodyPr wrap="square" rtlCol="0">
            <a:spAutoFit/>
          </a:bodyPr>
          <a:lstStyle/>
          <a:p>
            <a:r>
              <a:rPr lang="en-US" sz="3600" b="1" dirty="0">
                <a:solidFill>
                  <a:srgbClr val="911BA5"/>
                </a:solidFill>
              </a:rPr>
              <a:t>Custom PCB Design for Compact Size</a:t>
            </a:r>
          </a:p>
          <a:p>
            <a:r>
              <a:rPr lang="en-US" sz="3200" dirty="0">
                <a:solidFill>
                  <a:schemeClr val="bg1"/>
                </a:solidFill>
              </a:rPr>
              <a:t>Developing a custom PCB allows us to optimize the wearable safety device's size, making it even more compact. A smaller form factor enhances </a:t>
            </a:r>
            <a:r>
              <a:rPr lang="en-US" sz="3200" dirty="0" err="1">
                <a:solidFill>
                  <a:schemeClr val="bg1"/>
                </a:solidFill>
              </a:rPr>
              <a:t>wearability</a:t>
            </a:r>
            <a:r>
              <a:rPr lang="en-US" sz="3200" dirty="0">
                <a:solidFill>
                  <a:schemeClr val="bg1"/>
                </a:solidFill>
              </a:rPr>
              <a:t> and ensures that the device can be discreetly integrated into various accessories or clothing items.</a:t>
            </a:r>
            <a:endParaRPr lang="en-US" sz="5400" b="1" dirty="0">
              <a:solidFill>
                <a:schemeClr val="bg1"/>
              </a:solidFill>
            </a:endParaRPr>
          </a:p>
        </p:txBody>
      </p:sp>
    </p:spTree>
    <p:extLst>
      <p:ext uri="{BB962C8B-B14F-4D97-AF65-F5344CB8AC3E}">
        <p14:creationId xmlns:p14="http://schemas.microsoft.com/office/powerpoint/2010/main" val="69133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100000">
              <a:srgbClr val="92D050"/>
            </a:gs>
            <a:gs pos="66000">
              <a:srgbClr val="040011"/>
            </a:gs>
          </a:gsLst>
          <a:lin ang="2700000" scaled="1"/>
          <a:tileRect/>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C0513D-C539-4882-AE98-6D3F27C6CDF7}"/>
              </a:ext>
            </a:extLst>
          </p:cNvPr>
          <p:cNvSpPr/>
          <p:nvPr/>
        </p:nvSpPr>
        <p:spPr>
          <a:xfrm>
            <a:off x="0" y="0"/>
            <a:ext cx="4815840" cy="466344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657A5677-723F-411F-95A4-67273A588939}"/>
              </a:ext>
            </a:extLst>
          </p:cNvPr>
          <p:cNvSpPr txBox="1"/>
          <p:nvPr/>
        </p:nvSpPr>
        <p:spPr>
          <a:xfrm>
            <a:off x="1356360" y="0"/>
            <a:ext cx="5349240" cy="4508927"/>
          </a:xfrm>
          <a:prstGeom prst="rect">
            <a:avLst/>
          </a:prstGeom>
          <a:noFill/>
        </p:spPr>
        <p:txBody>
          <a:bodyPr wrap="square" rtlCol="0">
            <a:spAutoFit/>
          </a:bodyPr>
          <a:lstStyle/>
          <a:p>
            <a:r>
              <a:rPr lang="en-IN" sz="28700" dirty="0">
                <a:solidFill>
                  <a:schemeClr val="bg1"/>
                </a:solidFill>
              </a:rPr>
              <a:t>3</a:t>
            </a:r>
          </a:p>
        </p:txBody>
      </p:sp>
      <p:sp>
        <p:nvSpPr>
          <p:cNvPr id="4" name="TextBox 3">
            <a:extLst>
              <a:ext uri="{FF2B5EF4-FFF2-40B4-BE49-F238E27FC236}">
                <a16:creationId xmlns:a16="http://schemas.microsoft.com/office/drawing/2014/main" id="{ACA01586-8769-4A9C-92BF-960BB3A744DB}"/>
              </a:ext>
            </a:extLst>
          </p:cNvPr>
          <p:cNvSpPr txBox="1"/>
          <p:nvPr/>
        </p:nvSpPr>
        <p:spPr>
          <a:xfrm>
            <a:off x="4998720" y="2333685"/>
            <a:ext cx="7193280" cy="4524315"/>
          </a:xfrm>
          <a:prstGeom prst="rect">
            <a:avLst/>
          </a:prstGeom>
          <a:noFill/>
        </p:spPr>
        <p:txBody>
          <a:bodyPr wrap="square" rtlCol="0">
            <a:spAutoFit/>
          </a:bodyPr>
          <a:lstStyle/>
          <a:p>
            <a:r>
              <a:rPr lang="en-US" sz="3200" b="1" dirty="0">
                <a:solidFill>
                  <a:srgbClr val="00B050"/>
                </a:solidFill>
              </a:rPr>
              <a:t>App Development for Unified Control</a:t>
            </a:r>
            <a:endParaRPr lang="en-US" sz="4800" dirty="0">
              <a:solidFill>
                <a:srgbClr val="00B050"/>
              </a:solidFill>
            </a:endParaRPr>
          </a:p>
          <a:p>
            <a:r>
              <a:rPr lang="en-US" sz="3200" dirty="0">
                <a:solidFill>
                  <a:schemeClr val="bg1"/>
                </a:solidFill>
              </a:rPr>
              <a:t>Developing a dedicated mobile app to control all device functions, including GPS, GSM, audio calls, and live video streaming, offers a user-friendly and centralized solution. This app provides a convenient way for users to access and manage the device's features, ensuring a seamless and efficient user experience.</a:t>
            </a:r>
            <a:endParaRPr lang="en-US" sz="8000" b="1" dirty="0">
              <a:solidFill>
                <a:schemeClr val="bg1"/>
              </a:solidFill>
            </a:endParaRPr>
          </a:p>
        </p:txBody>
      </p:sp>
    </p:spTree>
    <p:extLst>
      <p:ext uri="{BB962C8B-B14F-4D97-AF65-F5344CB8AC3E}">
        <p14:creationId xmlns:p14="http://schemas.microsoft.com/office/powerpoint/2010/main" val="399254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F0"/>
            </a:gs>
            <a:gs pos="100000">
              <a:srgbClr val="002060"/>
            </a:gs>
            <a:gs pos="66000">
              <a:srgbClr val="040011"/>
            </a:gs>
          </a:gsLst>
          <a:lin ang="2700000" scaled="1"/>
          <a:tileRect/>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C0513D-C539-4882-AE98-6D3F27C6CDF7}"/>
              </a:ext>
            </a:extLst>
          </p:cNvPr>
          <p:cNvSpPr/>
          <p:nvPr/>
        </p:nvSpPr>
        <p:spPr>
          <a:xfrm>
            <a:off x="7391400" y="0"/>
            <a:ext cx="4815840" cy="466344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657A5677-723F-411F-95A4-67273A588939}"/>
              </a:ext>
            </a:extLst>
          </p:cNvPr>
          <p:cNvSpPr txBox="1"/>
          <p:nvPr/>
        </p:nvSpPr>
        <p:spPr>
          <a:xfrm>
            <a:off x="8747760" y="0"/>
            <a:ext cx="5349240" cy="4508927"/>
          </a:xfrm>
          <a:prstGeom prst="rect">
            <a:avLst/>
          </a:prstGeom>
          <a:noFill/>
        </p:spPr>
        <p:txBody>
          <a:bodyPr wrap="square" rtlCol="0">
            <a:spAutoFit/>
          </a:bodyPr>
          <a:lstStyle/>
          <a:p>
            <a:r>
              <a:rPr lang="en-IN" sz="28700" dirty="0">
                <a:solidFill>
                  <a:schemeClr val="bg1"/>
                </a:solidFill>
              </a:rPr>
              <a:t>4</a:t>
            </a:r>
          </a:p>
        </p:txBody>
      </p:sp>
      <p:sp>
        <p:nvSpPr>
          <p:cNvPr id="4" name="TextBox 3">
            <a:extLst>
              <a:ext uri="{FF2B5EF4-FFF2-40B4-BE49-F238E27FC236}">
                <a16:creationId xmlns:a16="http://schemas.microsoft.com/office/drawing/2014/main" id="{ACA01586-8769-4A9C-92BF-960BB3A744DB}"/>
              </a:ext>
            </a:extLst>
          </p:cNvPr>
          <p:cNvSpPr txBox="1"/>
          <p:nvPr/>
        </p:nvSpPr>
        <p:spPr>
          <a:xfrm>
            <a:off x="198120" y="2133600"/>
            <a:ext cx="7193280" cy="4216539"/>
          </a:xfrm>
          <a:prstGeom prst="rect">
            <a:avLst/>
          </a:prstGeom>
          <a:noFill/>
        </p:spPr>
        <p:txBody>
          <a:bodyPr wrap="square" rtlCol="0">
            <a:spAutoFit/>
          </a:bodyPr>
          <a:lstStyle/>
          <a:p>
            <a:r>
              <a:rPr lang="en-IN" sz="4400" dirty="0">
                <a:solidFill>
                  <a:srgbClr val="00B0F0"/>
                </a:solidFill>
              </a:rPr>
              <a:t>Discreet Band-Shaped Design</a:t>
            </a:r>
          </a:p>
          <a:p>
            <a:r>
              <a:rPr lang="en-US" sz="2800" dirty="0">
                <a:solidFill>
                  <a:schemeClr val="bg1"/>
                </a:solidFill>
              </a:rPr>
              <a:t>Transforming the wearable safety device into a band shape and making the trigger button exceptionally small ensures that all features are discreetly hidden. Users can wear the device as an accessory without drawing attention, allowing for immediate action during emergencies while maintaining a sleek and inconspicuous appearance</a:t>
            </a:r>
            <a:r>
              <a:rPr lang="en-US" dirty="0"/>
              <a:t>.</a:t>
            </a:r>
          </a:p>
        </p:txBody>
      </p:sp>
    </p:spTree>
    <p:extLst>
      <p:ext uri="{BB962C8B-B14F-4D97-AF65-F5344CB8AC3E}">
        <p14:creationId xmlns:p14="http://schemas.microsoft.com/office/powerpoint/2010/main" val="413880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0000"/>
                <a:lumOff val="40000"/>
              </a:schemeClr>
            </a:gs>
            <a:gs pos="0">
              <a:schemeClr val="accent5">
                <a:lumMod val="75000"/>
              </a:schemeClr>
            </a:gs>
            <a:gs pos="43000">
              <a:srgbClr val="9AC1E5"/>
            </a:gs>
            <a:gs pos="73000">
              <a:schemeClr val="accent5">
                <a:lumMod val="75000"/>
              </a:schemeClr>
            </a:gs>
            <a:gs pos="100000">
              <a:schemeClr val="accent5">
                <a:lumMod val="40000"/>
                <a:lumOff val="60000"/>
              </a:schemeClr>
            </a:gs>
          </a:gsLst>
          <a:lin ang="2700000" scaled="1"/>
          <a:tileRect/>
        </a:gra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D1417AC6-CC6D-4AD5-A106-EEA53B564087}"/>
              </a:ext>
            </a:extLst>
          </p:cNvPr>
          <p:cNvGrpSpPr/>
          <p:nvPr/>
        </p:nvGrpSpPr>
        <p:grpSpPr>
          <a:xfrm>
            <a:off x="-6463080" y="-10160"/>
            <a:ext cx="11887202" cy="6858000"/>
            <a:chOff x="-6463080" y="0"/>
            <a:chExt cx="11887202" cy="6858000"/>
          </a:xfrm>
        </p:grpSpPr>
        <p:sp>
          <p:nvSpPr>
            <p:cNvPr id="3" name="Rectangle 2">
              <a:extLst>
                <a:ext uri="{FF2B5EF4-FFF2-40B4-BE49-F238E27FC236}">
                  <a16:creationId xmlns:a16="http://schemas.microsoft.com/office/drawing/2014/main" id="{D4DA59AF-11F3-4758-8DEF-827A0915EF32}"/>
                </a:ext>
              </a:extLst>
            </p:cNvPr>
            <p:cNvSpPr/>
            <p:nvPr/>
          </p:nvSpPr>
          <p:spPr>
            <a:xfrm>
              <a:off x="-6463080" y="0"/>
              <a:ext cx="109728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9900CC"/>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0115B4DD-BA0E-4396-BD2F-882A7B9D2CA1}"/>
                </a:ext>
              </a:extLst>
            </p:cNvPr>
            <p:cNvSpPr/>
            <p:nvPr/>
          </p:nvSpPr>
          <p:spPr>
            <a:xfrm>
              <a:off x="4218776" y="5354215"/>
              <a:ext cx="1205346" cy="12192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9900CC"/>
                </a:solidFill>
                <a:effectLst/>
                <a:uLnTx/>
                <a:uFillTx/>
                <a:latin typeface="Calibri" panose="020F0502020204030204"/>
                <a:ea typeface="+mn-ea"/>
                <a:cs typeface="+mn-cs"/>
              </a:endParaRPr>
            </a:p>
          </p:txBody>
        </p:sp>
        <p:sp>
          <p:nvSpPr>
            <p:cNvPr id="8" name="TextBox 7">
              <a:hlinkClick r:id="" action="ppaction://hlinkshowjump?jump=nextslide"/>
              <a:extLst>
                <a:ext uri="{FF2B5EF4-FFF2-40B4-BE49-F238E27FC236}">
                  <a16:creationId xmlns:a16="http://schemas.microsoft.com/office/drawing/2014/main" id="{10B4750C-0065-4679-B9E6-BB5F78F764E4}"/>
                </a:ext>
              </a:extLst>
            </p:cNvPr>
            <p:cNvSpPr txBox="1"/>
            <p:nvPr/>
          </p:nvSpPr>
          <p:spPr>
            <a:xfrm>
              <a:off x="4561290" y="5133823"/>
              <a:ext cx="81126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600" b="0" i="0" u="none" strike="noStrike" kern="1200" cap="none" spc="0" normalizeH="0" baseline="0" noProof="0" dirty="0">
                  <a:ln>
                    <a:noFill/>
                  </a:ln>
                  <a:solidFill>
                    <a:srgbClr val="839FD3"/>
                  </a:solidFill>
                  <a:effectLst/>
                  <a:uLnTx/>
                  <a:uFillTx/>
                  <a:latin typeface="Calibri" panose="020F0502020204030204"/>
                  <a:ea typeface="+mn-ea"/>
                  <a:cs typeface="+mn-cs"/>
                </a:rPr>
                <a:t>1</a:t>
              </a:r>
            </a:p>
          </p:txBody>
        </p:sp>
      </p:grpSp>
      <p:grpSp>
        <p:nvGrpSpPr>
          <p:cNvPr id="27" name="Group 26">
            <a:extLst>
              <a:ext uri="{FF2B5EF4-FFF2-40B4-BE49-F238E27FC236}">
                <a16:creationId xmlns:a16="http://schemas.microsoft.com/office/drawing/2014/main" id="{C660D809-874B-4997-8F74-3366D80CE633}"/>
              </a:ext>
            </a:extLst>
          </p:cNvPr>
          <p:cNvGrpSpPr/>
          <p:nvPr/>
        </p:nvGrpSpPr>
        <p:grpSpPr>
          <a:xfrm>
            <a:off x="-7264224" y="11444"/>
            <a:ext cx="11726814" cy="6858000"/>
            <a:chOff x="-7368673" y="0"/>
            <a:chExt cx="11726814" cy="6858000"/>
          </a:xfrm>
        </p:grpSpPr>
        <p:sp>
          <p:nvSpPr>
            <p:cNvPr id="6" name="Rectangle 5">
              <a:extLst>
                <a:ext uri="{FF2B5EF4-FFF2-40B4-BE49-F238E27FC236}">
                  <a16:creationId xmlns:a16="http://schemas.microsoft.com/office/drawing/2014/main" id="{DB2B76EC-0F49-449F-A1BA-215B7AA0AD89}"/>
                </a:ext>
              </a:extLst>
            </p:cNvPr>
            <p:cNvSpPr/>
            <p:nvPr/>
          </p:nvSpPr>
          <p:spPr>
            <a:xfrm>
              <a:off x="-7368673" y="0"/>
              <a:ext cx="109728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9272ED15-CA9F-4FF9-911F-FB91F183DE31}"/>
                </a:ext>
              </a:extLst>
            </p:cNvPr>
            <p:cNvSpPr/>
            <p:nvPr/>
          </p:nvSpPr>
          <p:spPr>
            <a:xfrm>
              <a:off x="3152795" y="4150495"/>
              <a:ext cx="1205346" cy="1219200"/>
            </a:xfrm>
            <a:prstGeom prst="round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0B72881-F308-4C2C-8D72-927DC90D3DD4}"/>
                </a:ext>
              </a:extLst>
            </p:cNvPr>
            <p:cNvSpPr txBox="1"/>
            <p:nvPr/>
          </p:nvSpPr>
          <p:spPr>
            <a:xfrm>
              <a:off x="3491269" y="3975265"/>
              <a:ext cx="75774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600" b="0" i="0" u="none" strike="noStrike" kern="1200" cap="none" spc="0" normalizeH="0" baseline="0" noProof="0" dirty="0">
                  <a:ln>
                    <a:noFill/>
                  </a:ln>
                  <a:solidFill>
                    <a:srgbClr val="4472C4">
                      <a:lumMod val="60000"/>
                      <a:lumOff val="40000"/>
                    </a:srgbClr>
                  </a:solidFill>
                  <a:effectLst/>
                  <a:uLnTx/>
                  <a:uFillTx/>
                  <a:latin typeface="Calibri" panose="020F0502020204030204"/>
                  <a:ea typeface="+mn-ea"/>
                  <a:cs typeface="+mn-cs"/>
                </a:rPr>
                <a:t>2</a:t>
              </a:r>
            </a:p>
          </p:txBody>
        </p:sp>
      </p:grpSp>
      <p:sp>
        <p:nvSpPr>
          <p:cNvPr id="16" name="TextBox 15">
            <a:extLst>
              <a:ext uri="{FF2B5EF4-FFF2-40B4-BE49-F238E27FC236}">
                <a16:creationId xmlns:a16="http://schemas.microsoft.com/office/drawing/2014/main" id="{0CBABB10-CDE1-4E02-945D-F2F79BEEC90A}"/>
              </a:ext>
            </a:extLst>
          </p:cNvPr>
          <p:cNvSpPr txBox="1"/>
          <p:nvPr/>
        </p:nvSpPr>
        <p:spPr>
          <a:xfrm>
            <a:off x="-1057282" y="4814455"/>
            <a:ext cx="75774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600" b="0" i="0" u="none" strike="noStrike" kern="1200" cap="none" spc="0" normalizeH="0" baseline="0" noProof="0" dirty="0">
                <a:ln>
                  <a:noFill/>
                </a:ln>
                <a:solidFill>
                  <a:srgbClr val="660066"/>
                </a:solidFill>
                <a:effectLst/>
                <a:uLnTx/>
                <a:uFillTx/>
                <a:latin typeface="Calibri" panose="020F0502020204030204"/>
                <a:ea typeface="+mn-ea"/>
                <a:cs typeface="+mn-cs"/>
              </a:rPr>
              <a:t>2</a:t>
            </a:r>
          </a:p>
        </p:txBody>
      </p:sp>
      <p:grpSp>
        <p:nvGrpSpPr>
          <p:cNvPr id="29" name="Group 28">
            <a:extLst>
              <a:ext uri="{FF2B5EF4-FFF2-40B4-BE49-F238E27FC236}">
                <a16:creationId xmlns:a16="http://schemas.microsoft.com/office/drawing/2014/main" id="{823D1F7A-AA3C-412F-B40A-0EC2FC2AA7B0}"/>
              </a:ext>
            </a:extLst>
          </p:cNvPr>
          <p:cNvGrpSpPr/>
          <p:nvPr/>
        </p:nvGrpSpPr>
        <p:grpSpPr>
          <a:xfrm>
            <a:off x="-8114249" y="11574"/>
            <a:ext cx="11767684" cy="6858000"/>
            <a:chOff x="-8125328" y="5419"/>
            <a:chExt cx="11767684" cy="6858000"/>
          </a:xfrm>
        </p:grpSpPr>
        <p:sp>
          <p:nvSpPr>
            <p:cNvPr id="18" name="Rectangle 17">
              <a:extLst>
                <a:ext uri="{FF2B5EF4-FFF2-40B4-BE49-F238E27FC236}">
                  <a16:creationId xmlns:a16="http://schemas.microsoft.com/office/drawing/2014/main" id="{3722C3D2-FC5B-4499-A1A2-4E2F1C95FA72}"/>
                </a:ext>
              </a:extLst>
            </p:cNvPr>
            <p:cNvSpPr/>
            <p:nvPr/>
          </p:nvSpPr>
          <p:spPr>
            <a:xfrm>
              <a:off x="-8125328" y="5419"/>
              <a:ext cx="109728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246A409E-7E05-4266-846B-1E7412F51B83}"/>
                </a:ext>
              </a:extLst>
            </p:cNvPr>
            <p:cNvSpPr/>
            <p:nvPr/>
          </p:nvSpPr>
          <p:spPr>
            <a:xfrm>
              <a:off x="2437010" y="3050890"/>
              <a:ext cx="1205346" cy="12192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306BCF52-A117-4EBF-8D2E-BB95D6CCBF9E}"/>
                </a:ext>
              </a:extLst>
            </p:cNvPr>
            <p:cNvSpPr txBox="1"/>
            <p:nvPr/>
          </p:nvSpPr>
          <p:spPr>
            <a:xfrm>
              <a:off x="2813069" y="2875660"/>
              <a:ext cx="75774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3</a:t>
              </a:r>
            </a:p>
          </p:txBody>
        </p:sp>
      </p:grpSp>
      <p:sp>
        <p:nvSpPr>
          <p:cNvPr id="22" name="TextBox 21">
            <a:extLst>
              <a:ext uri="{FF2B5EF4-FFF2-40B4-BE49-F238E27FC236}">
                <a16:creationId xmlns:a16="http://schemas.microsoft.com/office/drawing/2014/main" id="{732B1918-246F-4347-A8C5-277917D86241}"/>
              </a:ext>
            </a:extLst>
          </p:cNvPr>
          <p:cNvSpPr txBox="1"/>
          <p:nvPr/>
        </p:nvSpPr>
        <p:spPr>
          <a:xfrm>
            <a:off x="-1597311" y="2907709"/>
            <a:ext cx="75774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676DF738-AB67-4BFC-BB72-4BFA2DFCEC04}"/>
              </a:ext>
            </a:extLst>
          </p:cNvPr>
          <p:cNvSpPr/>
          <p:nvPr/>
        </p:nvSpPr>
        <p:spPr>
          <a:xfrm>
            <a:off x="1576693" y="2615428"/>
            <a:ext cx="1205346" cy="1219200"/>
          </a:xfrm>
          <a:prstGeom prst="round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9900CC"/>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C288FEC-E3F7-4D41-802A-427C951472D1}"/>
              </a:ext>
            </a:extLst>
          </p:cNvPr>
          <p:cNvSpPr/>
          <p:nvPr/>
        </p:nvSpPr>
        <p:spPr>
          <a:xfrm>
            <a:off x="-9050883" y="3267"/>
            <a:ext cx="109728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FB921851-20C5-420F-AD79-B88BC04C8E6F}"/>
              </a:ext>
            </a:extLst>
          </p:cNvPr>
          <p:cNvSpPr txBox="1"/>
          <p:nvPr/>
        </p:nvSpPr>
        <p:spPr>
          <a:xfrm>
            <a:off x="2005972" y="2417049"/>
            <a:ext cx="81126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6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4</a:t>
            </a:r>
          </a:p>
        </p:txBody>
      </p:sp>
      <p:grpSp>
        <p:nvGrpSpPr>
          <p:cNvPr id="35" name="Group 34">
            <a:extLst>
              <a:ext uri="{FF2B5EF4-FFF2-40B4-BE49-F238E27FC236}">
                <a16:creationId xmlns:a16="http://schemas.microsoft.com/office/drawing/2014/main" id="{431941E1-F341-4F40-8298-F2AE946426B9}"/>
              </a:ext>
            </a:extLst>
          </p:cNvPr>
          <p:cNvGrpSpPr/>
          <p:nvPr/>
        </p:nvGrpSpPr>
        <p:grpSpPr>
          <a:xfrm>
            <a:off x="-9994253" y="0"/>
            <a:ext cx="11967323" cy="6858000"/>
            <a:chOff x="-10148703" y="0"/>
            <a:chExt cx="11967323" cy="6858000"/>
          </a:xfrm>
        </p:grpSpPr>
        <p:sp>
          <p:nvSpPr>
            <p:cNvPr id="31" name="Rectangle 30">
              <a:extLst>
                <a:ext uri="{FF2B5EF4-FFF2-40B4-BE49-F238E27FC236}">
                  <a16:creationId xmlns:a16="http://schemas.microsoft.com/office/drawing/2014/main" id="{54829B98-0F0C-4030-B27D-CEA1101AD7CA}"/>
                </a:ext>
              </a:extLst>
            </p:cNvPr>
            <p:cNvSpPr/>
            <p:nvPr/>
          </p:nvSpPr>
          <p:spPr>
            <a:xfrm>
              <a:off x="-10148703" y="0"/>
              <a:ext cx="10972800"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998E55EA-0210-4B68-82D3-6F6DCA389C74}"/>
                </a:ext>
              </a:extLst>
            </p:cNvPr>
            <p:cNvSpPr/>
            <p:nvPr/>
          </p:nvSpPr>
          <p:spPr>
            <a:xfrm>
              <a:off x="557804" y="1767658"/>
              <a:ext cx="1205346" cy="12192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9900CC"/>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C359392F-73BE-4B36-A0F5-156096672CC5}"/>
                </a:ext>
              </a:extLst>
            </p:cNvPr>
            <p:cNvSpPr txBox="1"/>
            <p:nvPr/>
          </p:nvSpPr>
          <p:spPr>
            <a:xfrm>
              <a:off x="1007358" y="1592428"/>
              <a:ext cx="81126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6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5</a:t>
              </a:r>
            </a:p>
          </p:txBody>
        </p:sp>
      </p:grpSp>
      <p:sp>
        <p:nvSpPr>
          <p:cNvPr id="37" name="TextBox 36">
            <a:extLst>
              <a:ext uri="{FF2B5EF4-FFF2-40B4-BE49-F238E27FC236}">
                <a16:creationId xmlns:a16="http://schemas.microsoft.com/office/drawing/2014/main" id="{61BC9DFF-7722-4F18-A0A3-BA6270F6BBA3}"/>
              </a:ext>
            </a:extLst>
          </p:cNvPr>
          <p:cNvSpPr txBox="1"/>
          <p:nvPr/>
        </p:nvSpPr>
        <p:spPr>
          <a:xfrm>
            <a:off x="4509720" y="0"/>
            <a:ext cx="945012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000" b="1" i="0" u="sng" strike="noStrike" kern="1200" cap="none" spc="0" normalizeH="0" baseline="0" noProof="0" dirty="0">
              <a:ln>
                <a:noFill/>
              </a:ln>
              <a:solidFill>
                <a:srgbClr val="FFFF00"/>
              </a:solidFill>
              <a:effectLst/>
              <a:uLnTx/>
              <a:uFillTx/>
              <a:latin typeface="BauerBodni BlkCn BT" panose="02070806080906020303" pitchFamily="18" charset="0"/>
              <a:ea typeface="+mn-ea"/>
              <a:cs typeface="+mn-cs"/>
            </a:endParaRPr>
          </a:p>
        </p:txBody>
      </p:sp>
      <p:sp>
        <p:nvSpPr>
          <p:cNvPr id="39" name="TextBox 38">
            <a:extLst>
              <a:ext uri="{FF2B5EF4-FFF2-40B4-BE49-F238E27FC236}">
                <a16:creationId xmlns:a16="http://schemas.microsoft.com/office/drawing/2014/main" id="{9382D095-4704-489A-B6BA-C351B6018C09}"/>
              </a:ext>
            </a:extLst>
          </p:cNvPr>
          <p:cNvSpPr txBox="1"/>
          <p:nvPr/>
        </p:nvSpPr>
        <p:spPr>
          <a:xfrm>
            <a:off x="4813315" y="1276619"/>
            <a:ext cx="6666432" cy="3785652"/>
          </a:xfrm>
          <a:prstGeom prst="rect">
            <a:avLst/>
          </a:prstGeom>
          <a:noFill/>
        </p:spPr>
        <p:txBody>
          <a:bodyPr wrap="squar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effectLst/>
                <a:uLnTx/>
                <a:uFillTx/>
                <a:latin typeface="Calibri" panose="020F0502020204030204"/>
                <a:ea typeface="+mn-ea"/>
                <a:cs typeface="+mn-cs"/>
              </a:rPr>
              <a:t>HOW OUR PROJECT IS DIFFERENT FROM SMARTPHONE AND SMART-WATCHES</a:t>
            </a:r>
          </a:p>
        </p:txBody>
      </p:sp>
      <p:grpSp>
        <p:nvGrpSpPr>
          <p:cNvPr id="47" name="Group 46">
            <a:extLst>
              <a:ext uri="{FF2B5EF4-FFF2-40B4-BE49-F238E27FC236}">
                <a16:creationId xmlns:a16="http://schemas.microsoft.com/office/drawing/2014/main" id="{2277C613-23F0-467E-B500-C69B8C9D889E}"/>
              </a:ext>
            </a:extLst>
          </p:cNvPr>
          <p:cNvGrpSpPr/>
          <p:nvPr/>
        </p:nvGrpSpPr>
        <p:grpSpPr>
          <a:xfrm>
            <a:off x="-10640734" y="-31764"/>
            <a:ext cx="11637847" cy="6858000"/>
            <a:chOff x="-10640734" y="-31764"/>
            <a:chExt cx="11637847" cy="6858000"/>
          </a:xfrm>
        </p:grpSpPr>
        <p:sp>
          <p:nvSpPr>
            <p:cNvPr id="43" name="Rectangle 42">
              <a:extLst>
                <a:ext uri="{FF2B5EF4-FFF2-40B4-BE49-F238E27FC236}">
                  <a16:creationId xmlns:a16="http://schemas.microsoft.com/office/drawing/2014/main" id="{320064E3-3027-4A38-9EAF-28A524A4AEB6}"/>
                </a:ext>
              </a:extLst>
            </p:cNvPr>
            <p:cNvSpPr/>
            <p:nvPr/>
          </p:nvSpPr>
          <p:spPr>
            <a:xfrm>
              <a:off x="-10640734" y="-31764"/>
              <a:ext cx="10972800"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92958089-ABCB-4745-9090-02425F9F439F}"/>
                </a:ext>
              </a:extLst>
            </p:cNvPr>
            <p:cNvSpPr/>
            <p:nvPr/>
          </p:nvSpPr>
          <p:spPr>
            <a:xfrm>
              <a:off x="-270607" y="667019"/>
              <a:ext cx="1205346" cy="12192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9900CC"/>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75550FED-E6E8-4B1F-ABBB-96E7802269B5}"/>
                </a:ext>
              </a:extLst>
            </p:cNvPr>
            <p:cNvSpPr txBox="1"/>
            <p:nvPr/>
          </p:nvSpPr>
          <p:spPr>
            <a:xfrm>
              <a:off x="185851" y="453719"/>
              <a:ext cx="81126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6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6</a:t>
              </a:r>
            </a:p>
          </p:txBody>
        </p:sp>
      </p:grpSp>
    </p:spTree>
    <p:extLst>
      <p:ext uri="{BB962C8B-B14F-4D97-AF65-F5344CB8AC3E}">
        <p14:creationId xmlns:p14="http://schemas.microsoft.com/office/powerpoint/2010/main" val="411198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0">
              <a:schemeClr val="accent5">
                <a:lumMod val="75000"/>
              </a:schemeClr>
            </a:gs>
            <a:gs pos="43000">
              <a:srgbClr val="9AC1E5"/>
            </a:gs>
            <a:gs pos="73000">
              <a:schemeClr val="accent5">
                <a:lumMod val="75000"/>
              </a:schemeClr>
            </a:gs>
            <a:gs pos="100000">
              <a:schemeClr val="accent5">
                <a:lumMod val="40000"/>
                <a:lumOff val="60000"/>
              </a:schemeClr>
            </a:gs>
          </a:gsLst>
          <a:lin ang="2700000" scaled="1"/>
        </a:gra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EF9F8F4-F1C2-4887-B3F7-B47D1EE93D13}"/>
              </a:ext>
            </a:extLst>
          </p:cNvPr>
          <p:cNvGrpSpPr/>
          <p:nvPr/>
        </p:nvGrpSpPr>
        <p:grpSpPr>
          <a:xfrm>
            <a:off x="-342536" y="-27473"/>
            <a:ext cx="11887202" cy="6858000"/>
            <a:chOff x="-6463080" y="0"/>
            <a:chExt cx="11887202" cy="6858000"/>
          </a:xfrm>
        </p:grpSpPr>
        <p:sp>
          <p:nvSpPr>
            <p:cNvPr id="28" name="Rectangle 27">
              <a:extLst>
                <a:ext uri="{FF2B5EF4-FFF2-40B4-BE49-F238E27FC236}">
                  <a16:creationId xmlns:a16="http://schemas.microsoft.com/office/drawing/2014/main" id="{20790252-7C3E-462E-88BB-DEA718FDE93D}"/>
                </a:ext>
              </a:extLst>
            </p:cNvPr>
            <p:cNvSpPr/>
            <p:nvPr/>
          </p:nvSpPr>
          <p:spPr>
            <a:xfrm>
              <a:off x="-6463080" y="0"/>
              <a:ext cx="109728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900CC"/>
                </a:solidFill>
              </a:endParaRPr>
            </a:p>
          </p:txBody>
        </p:sp>
        <p:sp>
          <p:nvSpPr>
            <p:cNvPr id="29" name="Rectangle: Rounded Corners 28">
              <a:extLst>
                <a:ext uri="{FF2B5EF4-FFF2-40B4-BE49-F238E27FC236}">
                  <a16:creationId xmlns:a16="http://schemas.microsoft.com/office/drawing/2014/main" id="{B19F7E68-5DDB-46AC-8965-4F3D3598064A}"/>
                </a:ext>
              </a:extLst>
            </p:cNvPr>
            <p:cNvSpPr/>
            <p:nvPr/>
          </p:nvSpPr>
          <p:spPr>
            <a:xfrm>
              <a:off x="4218776" y="5354215"/>
              <a:ext cx="1205346" cy="12192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900CC"/>
                </a:solidFill>
              </a:endParaRPr>
            </a:p>
          </p:txBody>
        </p:sp>
        <p:sp>
          <p:nvSpPr>
            <p:cNvPr id="30" name="TextBox 29">
              <a:extLst>
                <a:ext uri="{FF2B5EF4-FFF2-40B4-BE49-F238E27FC236}">
                  <a16:creationId xmlns:a16="http://schemas.microsoft.com/office/drawing/2014/main" id="{E0720363-AB24-46D7-BF0D-FEA9E85CDACE}"/>
                </a:ext>
              </a:extLst>
            </p:cNvPr>
            <p:cNvSpPr txBox="1"/>
            <p:nvPr/>
          </p:nvSpPr>
          <p:spPr>
            <a:xfrm>
              <a:off x="4561290" y="5133823"/>
              <a:ext cx="811262" cy="1569660"/>
            </a:xfrm>
            <a:prstGeom prst="rect">
              <a:avLst/>
            </a:prstGeom>
            <a:noFill/>
          </p:spPr>
          <p:txBody>
            <a:bodyPr wrap="square" rtlCol="0">
              <a:spAutoFit/>
            </a:bodyPr>
            <a:lstStyle/>
            <a:p>
              <a:pPr algn="ctr"/>
              <a:r>
                <a:rPr lang="en-IN" sz="9600" dirty="0">
                  <a:solidFill>
                    <a:srgbClr val="839FD3"/>
                  </a:solidFill>
                </a:rPr>
                <a:t>1</a:t>
              </a:r>
            </a:p>
          </p:txBody>
        </p:sp>
      </p:grpSp>
      <p:sp>
        <p:nvSpPr>
          <p:cNvPr id="49" name="TextBox 48">
            <a:extLst>
              <a:ext uri="{FF2B5EF4-FFF2-40B4-BE49-F238E27FC236}">
                <a16:creationId xmlns:a16="http://schemas.microsoft.com/office/drawing/2014/main" id="{4C6AF597-9FF0-4D95-A798-A40F0EC455B1}"/>
              </a:ext>
            </a:extLst>
          </p:cNvPr>
          <p:cNvSpPr txBox="1"/>
          <p:nvPr/>
        </p:nvSpPr>
        <p:spPr>
          <a:xfrm>
            <a:off x="4281954" y="223747"/>
            <a:ext cx="5943600" cy="584775"/>
          </a:xfrm>
          <a:prstGeom prst="rect">
            <a:avLst/>
          </a:prstGeom>
          <a:noFill/>
        </p:spPr>
        <p:txBody>
          <a:bodyPr wrap="square" rtlCol="0">
            <a:spAutoFit/>
          </a:bodyPr>
          <a:lstStyle/>
          <a:p>
            <a:pPr algn="ctr"/>
            <a:r>
              <a:rPr lang="en-IN" sz="3200" b="1" dirty="0">
                <a:solidFill>
                  <a:srgbClr val="FFFF00"/>
                </a:solidFill>
              </a:rPr>
              <a:t>Dedicated Safety Functionality</a:t>
            </a:r>
            <a:endParaRPr lang="en-IN" sz="4800" b="1" dirty="0">
              <a:solidFill>
                <a:srgbClr val="FFFF00"/>
              </a:solidFill>
              <a:latin typeface="African" pitchFamily="2" charset="0"/>
            </a:endParaRPr>
          </a:p>
        </p:txBody>
      </p:sp>
      <p:sp>
        <p:nvSpPr>
          <p:cNvPr id="50" name="TextBox 49">
            <a:extLst>
              <a:ext uri="{FF2B5EF4-FFF2-40B4-BE49-F238E27FC236}">
                <a16:creationId xmlns:a16="http://schemas.microsoft.com/office/drawing/2014/main" id="{32024863-8B62-4933-A7C9-DF4FE30309EA}"/>
              </a:ext>
            </a:extLst>
          </p:cNvPr>
          <p:cNvSpPr txBox="1"/>
          <p:nvPr/>
        </p:nvSpPr>
        <p:spPr>
          <a:xfrm>
            <a:off x="4587804" y="966679"/>
            <a:ext cx="6001143" cy="3046988"/>
          </a:xfrm>
          <a:prstGeom prst="rect">
            <a:avLst/>
          </a:prstGeom>
          <a:noFill/>
        </p:spPr>
        <p:txBody>
          <a:bodyPr wrap="square" rtlCol="0">
            <a:spAutoFit/>
          </a:bodyPr>
          <a:lstStyle/>
          <a:p>
            <a:r>
              <a:rPr lang="en-US" sz="2400" dirty="0">
                <a:solidFill>
                  <a:schemeClr val="bg1"/>
                </a:solidFill>
              </a:rPr>
              <a:t>Our device is designed with a singular focus on safety. Unlike smartphones or smartwatches, which have a wide range of features, your device is optimized for emergency situations. It includes a discreet trigger button for immediate response and integrates features like GPS, GSM, audio calls, and live video streaming for safety purposes.</a:t>
            </a:r>
            <a:endParaRPr lang="en-IN" sz="2400" b="1" dirty="0">
              <a:solidFill>
                <a:schemeClr val="bg1"/>
              </a:solidFill>
            </a:endParaRPr>
          </a:p>
        </p:txBody>
      </p:sp>
      <p:grpSp>
        <p:nvGrpSpPr>
          <p:cNvPr id="51" name="Group 50">
            <a:extLst>
              <a:ext uri="{FF2B5EF4-FFF2-40B4-BE49-F238E27FC236}">
                <a16:creationId xmlns:a16="http://schemas.microsoft.com/office/drawing/2014/main" id="{7B044EB0-4C82-4B50-8FC9-CE62E1AA7D85}"/>
              </a:ext>
            </a:extLst>
          </p:cNvPr>
          <p:cNvGrpSpPr/>
          <p:nvPr/>
        </p:nvGrpSpPr>
        <p:grpSpPr>
          <a:xfrm>
            <a:off x="-6490502" y="-36297"/>
            <a:ext cx="11726814" cy="6858000"/>
            <a:chOff x="-7368673" y="0"/>
            <a:chExt cx="11726814" cy="6858000"/>
          </a:xfrm>
        </p:grpSpPr>
        <p:sp>
          <p:nvSpPr>
            <p:cNvPr id="52" name="Rectangle 51">
              <a:extLst>
                <a:ext uri="{FF2B5EF4-FFF2-40B4-BE49-F238E27FC236}">
                  <a16:creationId xmlns:a16="http://schemas.microsoft.com/office/drawing/2014/main" id="{1D581C68-194D-4115-A298-2C58A1E09F8C}"/>
                </a:ext>
              </a:extLst>
            </p:cNvPr>
            <p:cNvSpPr/>
            <p:nvPr/>
          </p:nvSpPr>
          <p:spPr>
            <a:xfrm>
              <a:off x="-7368673" y="0"/>
              <a:ext cx="109728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7030A0"/>
                </a:solidFill>
              </a:endParaRPr>
            </a:p>
          </p:txBody>
        </p:sp>
        <p:sp>
          <p:nvSpPr>
            <p:cNvPr id="53" name="Rectangle: Rounded Corners 52">
              <a:extLst>
                <a:ext uri="{FF2B5EF4-FFF2-40B4-BE49-F238E27FC236}">
                  <a16:creationId xmlns:a16="http://schemas.microsoft.com/office/drawing/2014/main" id="{97B44EFD-F6BB-48F3-AC73-614812758084}"/>
                </a:ext>
              </a:extLst>
            </p:cNvPr>
            <p:cNvSpPr/>
            <p:nvPr/>
          </p:nvSpPr>
          <p:spPr>
            <a:xfrm>
              <a:off x="3152795" y="4150495"/>
              <a:ext cx="1205346" cy="1219200"/>
            </a:xfrm>
            <a:prstGeom prst="round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54" name="TextBox 53">
              <a:hlinkClick r:id="" action="ppaction://hlinkshowjump?jump=nextslide"/>
              <a:extLst>
                <a:ext uri="{FF2B5EF4-FFF2-40B4-BE49-F238E27FC236}">
                  <a16:creationId xmlns:a16="http://schemas.microsoft.com/office/drawing/2014/main" id="{4F4142A1-A4D2-47B0-8803-614D69C06214}"/>
                </a:ext>
              </a:extLst>
            </p:cNvPr>
            <p:cNvSpPr txBox="1"/>
            <p:nvPr/>
          </p:nvSpPr>
          <p:spPr>
            <a:xfrm>
              <a:off x="3491269" y="3975265"/>
              <a:ext cx="757741" cy="1569660"/>
            </a:xfrm>
            <a:prstGeom prst="rect">
              <a:avLst/>
            </a:prstGeom>
            <a:noFill/>
          </p:spPr>
          <p:txBody>
            <a:bodyPr wrap="square" rtlCol="0">
              <a:spAutoFit/>
            </a:bodyPr>
            <a:lstStyle/>
            <a:p>
              <a:r>
                <a:rPr lang="en-IN" sz="9600" dirty="0">
                  <a:solidFill>
                    <a:schemeClr val="accent1">
                      <a:lumMod val="60000"/>
                      <a:lumOff val="40000"/>
                    </a:schemeClr>
                  </a:solidFill>
                </a:rPr>
                <a:t>2</a:t>
              </a:r>
            </a:p>
          </p:txBody>
        </p:sp>
      </p:grpSp>
      <p:sp>
        <p:nvSpPr>
          <p:cNvPr id="55" name="TextBox 54">
            <a:extLst>
              <a:ext uri="{FF2B5EF4-FFF2-40B4-BE49-F238E27FC236}">
                <a16:creationId xmlns:a16="http://schemas.microsoft.com/office/drawing/2014/main" id="{A06D6F8B-8DAA-4BF8-B775-A5CA8422F095}"/>
              </a:ext>
            </a:extLst>
          </p:cNvPr>
          <p:cNvSpPr txBox="1"/>
          <p:nvPr/>
        </p:nvSpPr>
        <p:spPr>
          <a:xfrm>
            <a:off x="-283560" y="4795289"/>
            <a:ext cx="757741" cy="1569660"/>
          </a:xfrm>
          <a:prstGeom prst="rect">
            <a:avLst/>
          </a:prstGeom>
          <a:noFill/>
        </p:spPr>
        <p:txBody>
          <a:bodyPr wrap="square" rtlCol="0">
            <a:spAutoFit/>
          </a:bodyPr>
          <a:lstStyle/>
          <a:p>
            <a:r>
              <a:rPr lang="en-IN" sz="9600" dirty="0">
                <a:solidFill>
                  <a:srgbClr val="660066"/>
                </a:solidFill>
              </a:rPr>
              <a:t>2</a:t>
            </a:r>
          </a:p>
        </p:txBody>
      </p:sp>
      <p:grpSp>
        <p:nvGrpSpPr>
          <p:cNvPr id="56" name="Group 55">
            <a:extLst>
              <a:ext uri="{FF2B5EF4-FFF2-40B4-BE49-F238E27FC236}">
                <a16:creationId xmlns:a16="http://schemas.microsoft.com/office/drawing/2014/main" id="{0399E716-5569-4462-AAF4-275C95E9CB6D}"/>
              </a:ext>
            </a:extLst>
          </p:cNvPr>
          <p:cNvGrpSpPr/>
          <p:nvPr/>
        </p:nvGrpSpPr>
        <p:grpSpPr>
          <a:xfrm>
            <a:off x="-7340527" y="-7592"/>
            <a:ext cx="11767684" cy="6858000"/>
            <a:chOff x="-8125328" y="5419"/>
            <a:chExt cx="11767684" cy="6858000"/>
          </a:xfrm>
        </p:grpSpPr>
        <p:sp>
          <p:nvSpPr>
            <p:cNvPr id="57" name="Rectangle 56">
              <a:extLst>
                <a:ext uri="{FF2B5EF4-FFF2-40B4-BE49-F238E27FC236}">
                  <a16:creationId xmlns:a16="http://schemas.microsoft.com/office/drawing/2014/main" id="{26FFAA1D-1C6E-4B75-8B5A-A607187086A2}"/>
                </a:ext>
              </a:extLst>
            </p:cNvPr>
            <p:cNvSpPr/>
            <p:nvPr/>
          </p:nvSpPr>
          <p:spPr>
            <a:xfrm>
              <a:off x="-8125328" y="5419"/>
              <a:ext cx="109728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7030A0"/>
                </a:solidFill>
              </a:endParaRPr>
            </a:p>
          </p:txBody>
        </p:sp>
        <p:sp>
          <p:nvSpPr>
            <p:cNvPr id="58" name="Rectangle: Rounded Corners 57">
              <a:extLst>
                <a:ext uri="{FF2B5EF4-FFF2-40B4-BE49-F238E27FC236}">
                  <a16:creationId xmlns:a16="http://schemas.microsoft.com/office/drawing/2014/main" id="{BC0022A5-F592-449A-A788-7D04A379C856}"/>
                </a:ext>
              </a:extLst>
            </p:cNvPr>
            <p:cNvSpPr/>
            <p:nvPr/>
          </p:nvSpPr>
          <p:spPr>
            <a:xfrm>
              <a:off x="2437010" y="3050890"/>
              <a:ext cx="1205346" cy="12192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59" name="TextBox 58">
              <a:extLst>
                <a:ext uri="{FF2B5EF4-FFF2-40B4-BE49-F238E27FC236}">
                  <a16:creationId xmlns:a16="http://schemas.microsoft.com/office/drawing/2014/main" id="{C6D9B5A7-21CD-48DF-BF83-7421AF7EB2DD}"/>
                </a:ext>
              </a:extLst>
            </p:cNvPr>
            <p:cNvSpPr txBox="1"/>
            <p:nvPr/>
          </p:nvSpPr>
          <p:spPr>
            <a:xfrm>
              <a:off x="2813069" y="2875660"/>
              <a:ext cx="757741" cy="1569660"/>
            </a:xfrm>
            <a:prstGeom prst="rect">
              <a:avLst/>
            </a:prstGeom>
            <a:noFill/>
          </p:spPr>
          <p:txBody>
            <a:bodyPr wrap="square" rtlCol="0">
              <a:spAutoFit/>
            </a:bodyPr>
            <a:lstStyle/>
            <a:p>
              <a:r>
                <a:rPr lang="en-IN" sz="9600" dirty="0">
                  <a:solidFill>
                    <a:schemeClr val="accent1">
                      <a:lumMod val="50000"/>
                    </a:schemeClr>
                  </a:solidFill>
                </a:rPr>
                <a:t>3</a:t>
              </a:r>
            </a:p>
          </p:txBody>
        </p:sp>
      </p:grpSp>
      <p:sp>
        <p:nvSpPr>
          <p:cNvPr id="60" name="TextBox 59">
            <a:extLst>
              <a:ext uri="{FF2B5EF4-FFF2-40B4-BE49-F238E27FC236}">
                <a16:creationId xmlns:a16="http://schemas.microsoft.com/office/drawing/2014/main" id="{9932BDC7-ABBC-437A-B639-363A0ACF9123}"/>
              </a:ext>
            </a:extLst>
          </p:cNvPr>
          <p:cNvSpPr txBox="1"/>
          <p:nvPr/>
        </p:nvSpPr>
        <p:spPr>
          <a:xfrm>
            <a:off x="-823589" y="2888543"/>
            <a:ext cx="757741" cy="1569660"/>
          </a:xfrm>
          <a:prstGeom prst="rect">
            <a:avLst/>
          </a:prstGeom>
          <a:noFill/>
        </p:spPr>
        <p:txBody>
          <a:bodyPr wrap="square" rtlCol="0">
            <a:spAutoFit/>
          </a:bodyPr>
          <a:lstStyle/>
          <a:p>
            <a:endParaRPr lang="en-IN" sz="9600" dirty="0">
              <a:solidFill>
                <a:schemeClr val="accent1">
                  <a:lumMod val="50000"/>
                </a:schemeClr>
              </a:solidFill>
            </a:endParaRPr>
          </a:p>
        </p:txBody>
      </p:sp>
      <p:sp>
        <p:nvSpPr>
          <p:cNvPr id="61" name="Rectangle: Rounded Corners 60">
            <a:extLst>
              <a:ext uri="{FF2B5EF4-FFF2-40B4-BE49-F238E27FC236}">
                <a16:creationId xmlns:a16="http://schemas.microsoft.com/office/drawing/2014/main" id="{7B5F31E8-A706-4184-B203-84EF06EA5CF7}"/>
              </a:ext>
            </a:extLst>
          </p:cNvPr>
          <p:cNvSpPr/>
          <p:nvPr/>
        </p:nvSpPr>
        <p:spPr>
          <a:xfrm>
            <a:off x="2350415" y="2596262"/>
            <a:ext cx="1205346" cy="1219200"/>
          </a:xfrm>
          <a:prstGeom prst="round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900CC"/>
              </a:solidFill>
            </a:endParaRPr>
          </a:p>
        </p:txBody>
      </p:sp>
      <p:sp>
        <p:nvSpPr>
          <p:cNvPr id="62" name="Rectangle 61">
            <a:extLst>
              <a:ext uri="{FF2B5EF4-FFF2-40B4-BE49-F238E27FC236}">
                <a16:creationId xmlns:a16="http://schemas.microsoft.com/office/drawing/2014/main" id="{9EE490E7-861B-416A-B777-1CF1F4FDB56B}"/>
              </a:ext>
            </a:extLst>
          </p:cNvPr>
          <p:cNvSpPr/>
          <p:nvPr/>
        </p:nvSpPr>
        <p:spPr>
          <a:xfrm>
            <a:off x="-8277161" y="-15899"/>
            <a:ext cx="1097280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63" name="TextBox 62">
            <a:extLst>
              <a:ext uri="{FF2B5EF4-FFF2-40B4-BE49-F238E27FC236}">
                <a16:creationId xmlns:a16="http://schemas.microsoft.com/office/drawing/2014/main" id="{098CAA14-54F1-4333-9007-F3BF0BE70EC3}"/>
              </a:ext>
            </a:extLst>
          </p:cNvPr>
          <p:cNvSpPr txBox="1"/>
          <p:nvPr/>
        </p:nvSpPr>
        <p:spPr>
          <a:xfrm>
            <a:off x="2779694" y="2397883"/>
            <a:ext cx="811262" cy="1569660"/>
          </a:xfrm>
          <a:prstGeom prst="rect">
            <a:avLst/>
          </a:prstGeom>
          <a:noFill/>
        </p:spPr>
        <p:txBody>
          <a:bodyPr wrap="square" rtlCol="0">
            <a:spAutoFit/>
          </a:bodyPr>
          <a:lstStyle/>
          <a:p>
            <a:pPr algn="ctr"/>
            <a:r>
              <a:rPr lang="en-IN" sz="9600" dirty="0">
                <a:solidFill>
                  <a:schemeClr val="accent5">
                    <a:lumMod val="50000"/>
                  </a:schemeClr>
                </a:solidFill>
              </a:rPr>
              <a:t>4</a:t>
            </a:r>
          </a:p>
        </p:txBody>
      </p:sp>
      <p:grpSp>
        <p:nvGrpSpPr>
          <p:cNvPr id="64" name="Group 63">
            <a:extLst>
              <a:ext uri="{FF2B5EF4-FFF2-40B4-BE49-F238E27FC236}">
                <a16:creationId xmlns:a16="http://schemas.microsoft.com/office/drawing/2014/main" id="{A8E4B745-FD70-48F8-9AFF-3A6BC4EED569}"/>
              </a:ext>
            </a:extLst>
          </p:cNvPr>
          <p:cNvGrpSpPr/>
          <p:nvPr/>
        </p:nvGrpSpPr>
        <p:grpSpPr>
          <a:xfrm>
            <a:off x="-9220531" y="-19166"/>
            <a:ext cx="11967323" cy="6858000"/>
            <a:chOff x="-10148703" y="0"/>
            <a:chExt cx="11967323" cy="6858000"/>
          </a:xfrm>
        </p:grpSpPr>
        <p:sp>
          <p:nvSpPr>
            <p:cNvPr id="65" name="Rectangle 64">
              <a:extLst>
                <a:ext uri="{FF2B5EF4-FFF2-40B4-BE49-F238E27FC236}">
                  <a16:creationId xmlns:a16="http://schemas.microsoft.com/office/drawing/2014/main" id="{A6762C13-AF97-4F4F-91A9-2AF70F5E612A}"/>
                </a:ext>
              </a:extLst>
            </p:cNvPr>
            <p:cNvSpPr/>
            <p:nvPr/>
          </p:nvSpPr>
          <p:spPr>
            <a:xfrm>
              <a:off x="-10148703" y="0"/>
              <a:ext cx="10972800"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66" name="Rectangle: Rounded Corners 65">
              <a:extLst>
                <a:ext uri="{FF2B5EF4-FFF2-40B4-BE49-F238E27FC236}">
                  <a16:creationId xmlns:a16="http://schemas.microsoft.com/office/drawing/2014/main" id="{EA1490FA-BD56-4D5F-962E-C9E8936C34DA}"/>
                </a:ext>
              </a:extLst>
            </p:cNvPr>
            <p:cNvSpPr/>
            <p:nvPr/>
          </p:nvSpPr>
          <p:spPr>
            <a:xfrm>
              <a:off x="557804" y="1767658"/>
              <a:ext cx="1205346" cy="12192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900CC"/>
                </a:solidFill>
              </a:endParaRPr>
            </a:p>
          </p:txBody>
        </p:sp>
        <p:sp>
          <p:nvSpPr>
            <p:cNvPr id="67" name="TextBox 66">
              <a:extLst>
                <a:ext uri="{FF2B5EF4-FFF2-40B4-BE49-F238E27FC236}">
                  <a16:creationId xmlns:a16="http://schemas.microsoft.com/office/drawing/2014/main" id="{12A0FD11-0B9E-4C79-B26E-431EF2EC7B92}"/>
                </a:ext>
              </a:extLst>
            </p:cNvPr>
            <p:cNvSpPr txBox="1"/>
            <p:nvPr/>
          </p:nvSpPr>
          <p:spPr>
            <a:xfrm>
              <a:off x="1007358" y="1592428"/>
              <a:ext cx="811262" cy="1569660"/>
            </a:xfrm>
            <a:prstGeom prst="rect">
              <a:avLst/>
            </a:prstGeom>
            <a:noFill/>
          </p:spPr>
          <p:txBody>
            <a:bodyPr wrap="square" rtlCol="0">
              <a:spAutoFit/>
            </a:bodyPr>
            <a:lstStyle/>
            <a:p>
              <a:pPr algn="ctr"/>
              <a:r>
                <a:rPr lang="en-IN" sz="9600" dirty="0">
                  <a:solidFill>
                    <a:schemeClr val="accent5">
                      <a:lumMod val="75000"/>
                    </a:schemeClr>
                  </a:solidFill>
                </a:rPr>
                <a:t>5</a:t>
              </a:r>
            </a:p>
          </p:txBody>
        </p:sp>
      </p:grpSp>
      <p:grpSp>
        <p:nvGrpSpPr>
          <p:cNvPr id="68" name="Group 67">
            <a:extLst>
              <a:ext uri="{FF2B5EF4-FFF2-40B4-BE49-F238E27FC236}">
                <a16:creationId xmlns:a16="http://schemas.microsoft.com/office/drawing/2014/main" id="{C69D54F2-2D86-4D98-BC1C-8F07D1D3EF60}"/>
              </a:ext>
            </a:extLst>
          </p:cNvPr>
          <p:cNvGrpSpPr/>
          <p:nvPr/>
        </p:nvGrpSpPr>
        <p:grpSpPr>
          <a:xfrm>
            <a:off x="-9867012" y="-50930"/>
            <a:ext cx="11637847" cy="6858000"/>
            <a:chOff x="-10640734" y="-31764"/>
            <a:chExt cx="11637847" cy="6858000"/>
          </a:xfrm>
        </p:grpSpPr>
        <p:sp>
          <p:nvSpPr>
            <p:cNvPr id="69" name="Rectangle 68">
              <a:extLst>
                <a:ext uri="{FF2B5EF4-FFF2-40B4-BE49-F238E27FC236}">
                  <a16:creationId xmlns:a16="http://schemas.microsoft.com/office/drawing/2014/main" id="{BB6B0FED-BF5F-49A5-82E6-CFEA475F8AFA}"/>
                </a:ext>
              </a:extLst>
            </p:cNvPr>
            <p:cNvSpPr/>
            <p:nvPr/>
          </p:nvSpPr>
          <p:spPr>
            <a:xfrm>
              <a:off x="-10640734" y="-31764"/>
              <a:ext cx="10972800"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70" name="Rectangle: Rounded Corners 69">
              <a:extLst>
                <a:ext uri="{FF2B5EF4-FFF2-40B4-BE49-F238E27FC236}">
                  <a16:creationId xmlns:a16="http://schemas.microsoft.com/office/drawing/2014/main" id="{0EC94DC0-CE60-43FA-82AE-C0EC043FC324}"/>
                </a:ext>
              </a:extLst>
            </p:cNvPr>
            <p:cNvSpPr/>
            <p:nvPr/>
          </p:nvSpPr>
          <p:spPr>
            <a:xfrm>
              <a:off x="-270607" y="667019"/>
              <a:ext cx="1205346" cy="12192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9900CC"/>
                </a:solidFill>
              </a:endParaRPr>
            </a:p>
          </p:txBody>
        </p:sp>
        <p:sp>
          <p:nvSpPr>
            <p:cNvPr id="71" name="TextBox 70">
              <a:extLst>
                <a:ext uri="{FF2B5EF4-FFF2-40B4-BE49-F238E27FC236}">
                  <a16:creationId xmlns:a16="http://schemas.microsoft.com/office/drawing/2014/main" id="{4B44A41E-B4B5-4C67-A479-B67526F51E6C}"/>
                </a:ext>
              </a:extLst>
            </p:cNvPr>
            <p:cNvSpPr txBox="1"/>
            <p:nvPr/>
          </p:nvSpPr>
          <p:spPr>
            <a:xfrm>
              <a:off x="185851" y="453719"/>
              <a:ext cx="811262" cy="1569660"/>
            </a:xfrm>
            <a:prstGeom prst="rect">
              <a:avLst/>
            </a:prstGeom>
            <a:noFill/>
          </p:spPr>
          <p:txBody>
            <a:bodyPr wrap="square" rtlCol="0">
              <a:spAutoFit/>
            </a:bodyPr>
            <a:lstStyle/>
            <a:p>
              <a:pPr algn="ctr"/>
              <a:r>
                <a:rPr lang="en-IN" sz="9600" dirty="0">
                  <a:solidFill>
                    <a:schemeClr val="accent5">
                      <a:lumMod val="75000"/>
                    </a:schemeClr>
                  </a:solidFill>
                </a:rPr>
                <a:t>6</a:t>
              </a:r>
            </a:p>
          </p:txBody>
        </p:sp>
      </p:grpSp>
    </p:spTree>
    <p:extLst>
      <p:ext uri="{BB962C8B-B14F-4D97-AF65-F5344CB8AC3E}">
        <p14:creationId xmlns:p14="http://schemas.microsoft.com/office/powerpoint/2010/main" val="2752995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0">
              <a:schemeClr val="accent5">
                <a:lumMod val="75000"/>
              </a:schemeClr>
            </a:gs>
            <a:gs pos="43000">
              <a:srgbClr val="9AC1E5"/>
            </a:gs>
            <a:gs pos="73000">
              <a:schemeClr val="accent5">
                <a:lumMod val="75000"/>
              </a:schemeClr>
            </a:gs>
            <a:gs pos="100000">
              <a:schemeClr val="accent5">
                <a:lumMod val="40000"/>
                <a:lumOff val="60000"/>
              </a:schemeClr>
            </a:gs>
          </a:gsLst>
          <a:lin ang="2700000" scaled="1"/>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26E497-B9C5-46C2-9C31-DC60DE2E7944}"/>
              </a:ext>
            </a:extLst>
          </p:cNvPr>
          <p:cNvSpPr/>
          <p:nvPr/>
        </p:nvSpPr>
        <p:spPr>
          <a:xfrm>
            <a:off x="-1351166" y="374"/>
            <a:ext cx="109728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8" name="Rectangle: Rounded Corners 7">
            <a:extLst>
              <a:ext uri="{FF2B5EF4-FFF2-40B4-BE49-F238E27FC236}">
                <a16:creationId xmlns:a16="http://schemas.microsoft.com/office/drawing/2014/main" id="{D259533E-ED43-48C3-BBF7-BA3DBEB76629}"/>
              </a:ext>
            </a:extLst>
          </p:cNvPr>
          <p:cNvSpPr/>
          <p:nvPr/>
        </p:nvSpPr>
        <p:spPr>
          <a:xfrm>
            <a:off x="9255298" y="4107806"/>
            <a:ext cx="1205346" cy="1219200"/>
          </a:xfrm>
          <a:prstGeom prst="round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9" name="TextBox 8">
            <a:extLst>
              <a:ext uri="{FF2B5EF4-FFF2-40B4-BE49-F238E27FC236}">
                <a16:creationId xmlns:a16="http://schemas.microsoft.com/office/drawing/2014/main" id="{00761C8E-4E8D-4611-BC6C-28A885FB67D0}"/>
              </a:ext>
            </a:extLst>
          </p:cNvPr>
          <p:cNvSpPr txBox="1"/>
          <p:nvPr/>
        </p:nvSpPr>
        <p:spPr>
          <a:xfrm>
            <a:off x="9628548" y="3903989"/>
            <a:ext cx="757741" cy="1569660"/>
          </a:xfrm>
          <a:prstGeom prst="rect">
            <a:avLst/>
          </a:prstGeom>
          <a:noFill/>
        </p:spPr>
        <p:txBody>
          <a:bodyPr wrap="square" rtlCol="0">
            <a:spAutoFit/>
          </a:bodyPr>
          <a:lstStyle/>
          <a:p>
            <a:r>
              <a:rPr lang="en-IN" sz="9600" dirty="0">
                <a:solidFill>
                  <a:schemeClr val="accent1">
                    <a:lumMod val="60000"/>
                    <a:lumOff val="40000"/>
                  </a:schemeClr>
                </a:solidFill>
              </a:rPr>
              <a:t>2</a:t>
            </a:r>
          </a:p>
        </p:txBody>
      </p:sp>
      <p:sp>
        <p:nvSpPr>
          <p:cNvPr id="24" name="TextBox 23">
            <a:extLst>
              <a:ext uri="{FF2B5EF4-FFF2-40B4-BE49-F238E27FC236}">
                <a16:creationId xmlns:a16="http://schemas.microsoft.com/office/drawing/2014/main" id="{C20736C5-D938-4AC1-A578-A14B10F36CB0}"/>
              </a:ext>
            </a:extLst>
          </p:cNvPr>
          <p:cNvSpPr txBox="1"/>
          <p:nvPr/>
        </p:nvSpPr>
        <p:spPr>
          <a:xfrm>
            <a:off x="3311698" y="156513"/>
            <a:ext cx="5943600" cy="646331"/>
          </a:xfrm>
          <a:prstGeom prst="rect">
            <a:avLst/>
          </a:prstGeom>
          <a:noFill/>
        </p:spPr>
        <p:txBody>
          <a:bodyPr wrap="square" rtlCol="0">
            <a:spAutoFit/>
          </a:bodyPr>
          <a:lstStyle/>
          <a:p>
            <a:pPr algn="ctr" fontAlgn="base"/>
            <a:r>
              <a:rPr lang="en-IN" sz="3600" b="1" dirty="0">
                <a:solidFill>
                  <a:srgbClr val="FFFF00"/>
                </a:solidFill>
              </a:rPr>
              <a:t>Discreet and Hidden Design</a:t>
            </a:r>
            <a:endParaRPr lang="en-IN" sz="6000" dirty="0">
              <a:solidFill>
                <a:srgbClr val="FFFF00"/>
              </a:solidFill>
              <a:latin typeface="African" pitchFamily="2" charset="0"/>
            </a:endParaRPr>
          </a:p>
        </p:txBody>
      </p:sp>
      <p:sp>
        <p:nvSpPr>
          <p:cNvPr id="25" name="TextBox 24">
            <a:extLst>
              <a:ext uri="{FF2B5EF4-FFF2-40B4-BE49-F238E27FC236}">
                <a16:creationId xmlns:a16="http://schemas.microsoft.com/office/drawing/2014/main" id="{22DD9AF0-428C-4B1F-B5CA-6533204BBAF9}"/>
              </a:ext>
            </a:extLst>
          </p:cNvPr>
          <p:cNvSpPr txBox="1"/>
          <p:nvPr/>
        </p:nvSpPr>
        <p:spPr>
          <a:xfrm>
            <a:off x="3398459" y="829598"/>
            <a:ext cx="6243664" cy="2246769"/>
          </a:xfrm>
          <a:prstGeom prst="rect">
            <a:avLst/>
          </a:prstGeom>
          <a:noFill/>
        </p:spPr>
        <p:txBody>
          <a:bodyPr wrap="square" rtlCol="0">
            <a:spAutoFit/>
          </a:bodyPr>
          <a:lstStyle/>
          <a:p>
            <a:pPr algn="just"/>
            <a:r>
              <a:rPr lang="en-US" sz="2000" dirty="0">
                <a:solidFill>
                  <a:schemeClr val="bg1"/>
                </a:solidFill>
              </a:rPr>
              <a:t>Our device is specifically designed to be discreet and inconspicuous, with a small trigger button and a band-shaped form. This ensures that in urgent situations, you can call for help without drawing attention or alerting potential threats. Smartphones and smartwatches are more visible and might not provide the same level of discretion.</a:t>
            </a:r>
            <a:endParaRPr lang="en-IN" sz="2000" b="1" dirty="0">
              <a:solidFill>
                <a:schemeClr val="bg1"/>
              </a:solidFill>
            </a:endParaRPr>
          </a:p>
        </p:txBody>
      </p:sp>
      <p:sp>
        <p:nvSpPr>
          <p:cNvPr id="47" name="TextBox 46">
            <a:extLst>
              <a:ext uri="{FF2B5EF4-FFF2-40B4-BE49-F238E27FC236}">
                <a16:creationId xmlns:a16="http://schemas.microsoft.com/office/drawing/2014/main" id="{47938EAA-4C3D-4DFB-B5C2-FCF93A37AEB9}"/>
              </a:ext>
            </a:extLst>
          </p:cNvPr>
          <p:cNvSpPr txBox="1"/>
          <p:nvPr/>
        </p:nvSpPr>
        <p:spPr>
          <a:xfrm>
            <a:off x="-527087" y="4825657"/>
            <a:ext cx="757741" cy="1569660"/>
          </a:xfrm>
          <a:prstGeom prst="rect">
            <a:avLst/>
          </a:prstGeom>
          <a:noFill/>
        </p:spPr>
        <p:txBody>
          <a:bodyPr wrap="square" rtlCol="0">
            <a:spAutoFit/>
          </a:bodyPr>
          <a:lstStyle/>
          <a:p>
            <a:r>
              <a:rPr lang="en-IN" sz="9600" dirty="0">
                <a:solidFill>
                  <a:srgbClr val="660066"/>
                </a:solidFill>
              </a:rPr>
              <a:t>2</a:t>
            </a:r>
          </a:p>
        </p:txBody>
      </p:sp>
      <p:grpSp>
        <p:nvGrpSpPr>
          <p:cNvPr id="48" name="Group 47">
            <a:extLst>
              <a:ext uri="{FF2B5EF4-FFF2-40B4-BE49-F238E27FC236}">
                <a16:creationId xmlns:a16="http://schemas.microsoft.com/office/drawing/2014/main" id="{F5683C55-34E4-48E3-B9B0-B7C4D371E1ED}"/>
              </a:ext>
            </a:extLst>
          </p:cNvPr>
          <p:cNvGrpSpPr/>
          <p:nvPr/>
        </p:nvGrpSpPr>
        <p:grpSpPr>
          <a:xfrm>
            <a:off x="-7584054" y="22776"/>
            <a:ext cx="11767684" cy="6858000"/>
            <a:chOff x="-8125328" y="5419"/>
            <a:chExt cx="11767684" cy="6858000"/>
          </a:xfrm>
        </p:grpSpPr>
        <p:sp>
          <p:nvSpPr>
            <p:cNvPr id="49" name="Rectangle 48">
              <a:extLst>
                <a:ext uri="{FF2B5EF4-FFF2-40B4-BE49-F238E27FC236}">
                  <a16:creationId xmlns:a16="http://schemas.microsoft.com/office/drawing/2014/main" id="{E4365967-0009-4147-A13E-6089E5C9F3C2}"/>
                </a:ext>
              </a:extLst>
            </p:cNvPr>
            <p:cNvSpPr/>
            <p:nvPr/>
          </p:nvSpPr>
          <p:spPr>
            <a:xfrm>
              <a:off x="-8125328" y="5419"/>
              <a:ext cx="109728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50" name="Rectangle: Rounded Corners 49">
              <a:extLst>
                <a:ext uri="{FF2B5EF4-FFF2-40B4-BE49-F238E27FC236}">
                  <a16:creationId xmlns:a16="http://schemas.microsoft.com/office/drawing/2014/main" id="{64447A60-5DD8-4D2E-B873-B1EE6497FFA0}"/>
                </a:ext>
              </a:extLst>
            </p:cNvPr>
            <p:cNvSpPr/>
            <p:nvPr/>
          </p:nvSpPr>
          <p:spPr>
            <a:xfrm>
              <a:off x="2437010" y="3050890"/>
              <a:ext cx="1205346" cy="12192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51" name="TextBox 50">
              <a:hlinkClick r:id="" action="ppaction://hlinkshowjump?jump=nextslide"/>
              <a:extLst>
                <a:ext uri="{FF2B5EF4-FFF2-40B4-BE49-F238E27FC236}">
                  <a16:creationId xmlns:a16="http://schemas.microsoft.com/office/drawing/2014/main" id="{22BA1B6F-9DB0-42DB-A59F-4CCB051515EF}"/>
                </a:ext>
              </a:extLst>
            </p:cNvPr>
            <p:cNvSpPr txBox="1"/>
            <p:nvPr/>
          </p:nvSpPr>
          <p:spPr>
            <a:xfrm>
              <a:off x="2813069" y="2875660"/>
              <a:ext cx="757741" cy="1569660"/>
            </a:xfrm>
            <a:prstGeom prst="rect">
              <a:avLst/>
            </a:prstGeom>
            <a:noFill/>
          </p:spPr>
          <p:txBody>
            <a:bodyPr wrap="square" rtlCol="0">
              <a:spAutoFit/>
            </a:bodyPr>
            <a:lstStyle/>
            <a:p>
              <a:r>
                <a:rPr lang="en-IN" sz="9600" dirty="0">
                  <a:solidFill>
                    <a:schemeClr val="accent1">
                      <a:lumMod val="50000"/>
                    </a:schemeClr>
                  </a:solidFill>
                </a:rPr>
                <a:t>3</a:t>
              </a:r>
            </a:p>
          </p:txBody>
        </p:sp>
      </p:grpSp>
      <p:sp>
        <p:nvSpPr>
          <p:cNvPr id="52" name="TextBox 51">
            <a:extLst>
              <a:ext uri="{FF2B5EF4-FFF2-40B4-BE49-F238E27FC236}">
                <a16:creationId xmlns:a16="http://schemas.microsoft.com/office/drawing/2014/main" id="{9E3DA015-26E5-4ACD-B172-8239E7A6F895}"/>
              </a:ext>
            </a:extLst>
          </p:cNvPr>
          <p:cNvSpPr txBox="1"/>
          <p:nvPr/>
        </p:nvSpPr>
        <p:spPr>
          <a:xfrm>
            <a:off x="-1067116" y="2918911"/>
            <a:ext cx="757741" cy="1569660"/>
          </a:xfrm>
          <a:prstGeom prst="rect">
            <a:avLst/>
          </a:prstGeom>
          <a:noFill/>
        </p:spPr>
        <p:txBody>
          <a:bodyPr wrap="square" rtlCol="0">
            <a:spAutoFit/>
          </a:bodyPr>
          <a:lstStyle/>
          <a:p>
            <a:endParaRPr lang="en-IN" sz="9600" dirty="0">
              <a:solidFill>
                <a:schemeClr val="accent1">
                  <a:lumMod val="50000"/>
                </a:schemeClr>
              </a:solidFill>
            </a:endParaRPr>
          </a:p>
        </p:txBody>
      </p:sp>
      <p:sp>
        <p:nvSpPr>
          <p:cNvPr id="53" name="Rectangle: Rounded Corners 52">
            <a:extLst>
              <a:ext uri="{FF2B5EF4-FFF2-40B4-BE49-F238E27FC236}">
                <a16:creationId xmlns:a16="http://schemas.microsoft.com/office/drawing/2014/main" id="{CB1001B5-AD82-414C-91E1-6BCAAA7EA464}"/>
              </a:ext>
            </a:extLst>
          </p:cNvPr>
          <p:cNvSpPr/>
          <p:nvPr/>
        </p:nvSpPr>
        <p:spPr>
          <a:xfrm>
            <a:off x="2106888" y="2626630"/>
            <a:ext cx="1205346" cy="1219200"/>
          </a:xfrm>
          <a:prstGeom prst="round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900CC"/>
              </a:solidFill>
            </a:endParaRPr>
          </a:p>
        </p:txBody>
      </p:sp>
      <p:sp>
        <p:nvSpPr>
          <p:cNvPr id="54" name="Rectangle 53">
            <a:extLst>
              <a:ext uri="{FF2B5EF4-FFF2-40B4-BE49-F238E27FC236}">
                <a16:creationId xmlns:a16="http://schemas.microsoft.com/office/drawing/2014/main" id="{864B8362-B614-455F-83D4-3FEF17BC5E3A}"/>
              </a:ext>
            </a:extLst>
          </p:cNvPr>
          <p:cNvSpPr/>
          <p:nvPr/>
        </p:nvSpPr>
        <p:spPr>
          <a:xfrm>
            <a:off x="-8538418" y="-50996"/>
            <a:ext cx="11077544" cy="69234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55" name="TextBox 54">
            <a:extLst>
              <a:ext uri="{FF2B5EF4-FFF2-40B4-BE49-F238E27FC236}">
                <a16:creationId xmlns:a16="http://schemas.microsoft.com/office/drawing/2014/main" id="{4AA49C35-E115-4128-827E-0E07BBB03539}"/>
              </a:ext>
            </a:extLst>
          </p:cNvPr>
          <p:cNvSpPr txBox="1"/>
          <p:nvPr/>
        </p:nvSpPr>
        <p:spPr>
          <a:xfrm>
            <a:off x="2536167" y="2428251"/>
            <a:ext cx="811262" cy="1569660"/>
          </a:xfrm>
          <a:prstGeom prst="rect">
            <a:avLst/>
          </a:prstGeom>
          <a:noFill/>
        </p:spPr>
        <p:txBody>
          <a:bodyPr wrap="square" rtlCol="0">
            <a:spAutoFit/>
          </a:bodyPr>
          <a:lstStyle/>
          <a:p>
            <a:pPr algn="ctr"/>
            <a:r>
              <a:rPr lang="en-IN" sz="9600" dirty="0">
                <a:solidFill>
                  <a:schemeClr val="accent5">
                    <a:lumMod val="50000"/>
                  </a:schemeClr>
                </a:solidFill>
              </a:rPr>
              <a:t>4</a:t>
            </a:r>
          </a:p>
        </p:txBody>
      </p:sp>
      <p:grpSp>
        <p:nvGrpSpPr>
          <p:cNvPr id="56" name="Group 55">
            <a:extLst>
              <a:ext uri="{FF2B5EF4-FFF2-40B4-BE49-F238E27FC236}">
                <a16:creationId xmlns:a16="http://schemas.microsoft.com/office/drawing/2014/main" id="{ED429562-8699-402E-B1D9-4A1724C76654}"/>
              </a:ext>
            </a:extLst>
          </p:cNvPr>
          <p:cNvGrpSpPr/>
          <p:nvPr/>
        </p:nvGrpSpPr>
        <p:grpSpPr>
          <a:xfrm>
            <a:off x="-9464019" y="-50996"/>
            <a:ext cx="11967323" cy="6858000"/>
            <a:chOff x="-10148703" y="0"/>
            <a:chExt cx="11967323" cy="6858000"/>
          </a:xfrm>
        </p:grpSpPr>
        <p:sp>
          <p:nvSpPr>
            <p:cNvPr id="57" name="Rectangle 56">
              <a:extLst>
                <a:ext uri="{FF2B5EF4-FFF2-40B4-BE49-F238E27FC236}">
                  <a16:creationId xmlns:a16="http://schemas.microsoft.com/office/drawing/2014/main" id="{AF6AABF1-B2DD-4FE5-BC8A-0A5593BDCCBD}"/>
                </a:ext>
              </a:extLst>
            </p:cNvPr>
            <p:cNvSpPr/>
            <p:nvPr/>
          </p:nvSpPr>
          <p:spPr>
            <a:xfrm>
              <a:off x="-10148703" y="0"/>
              <a:ext cx="10972800"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58" name="Rectangle: Rounded Corners 57">
              <a:extLst>
                <a:ext uri="{FF2B5EF4-FFF2-40B4-BE49-F238E27FC236}">
                  <a16:creationId xmlns:a16="http://schemas.microsoft.com/office/drawing/2014/main" id="{8EAA3280-F822-4032-A234-074811E98FEF}"/>
                </a:ext>
              </a:extLst>
            </p:cNvPr>
            <p:cNvSpPr/>
            <p:nvPr/>
          </p:nvSpPr>
          <p:spPr>
            <a:xfrm>
              <a:off x="557804" y="1767658"/>
              <a:ext cx="1205346" cy="12192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900CC"/>
                </a:solidFill>
              </a:endParaRPr>
            </a:p>
          </p:txBody>
        </p:sp>
        <p:sp>
          <p:nvSpPr>
            <p:cNvPr id="59" name="TextBox 58">
              <a:extLst>
                <a:ext uri="{FF2B5EF4-FFF2-40B4-BE49-F238E27FC236}">
                  <a16:creationId xmlns:a16="http://schemas.microsoft.com/office/drawing/2014/main" id="{BAD07E7C-8F5F-4BAD-9496-2C6F1DFA3077}"/>
                </a:ext>
              </a:extLst>
            </p:cNvPr>
            <p:cNvSpPr txBox="1"/>
            <p:nvPr/>
          </p:nvSpPr>
          <p:spPr>
            <a:xfrm>
              <a:off x="1007358" y="1592428"/>
              <a:ext cx="811262" cy="1569660"/>
            </a:xfrm>
            <a:prstGeom prst="rect">
              <a:avLst/>
            </a:prstGeom>
            <a:noFill/>
          </p:spPr>
          <p:txBody>
            <a:bodyPr wrap="square" rtlCol="0">
              <a:spAutoFit/>
            </a:bodyPr>
            <a:lstStyle/>
            <a:p>
              <a:pPr algn="ctr"/>
              <a:r>
                <a:rPr lang="en-IN" sz="9600" dirty="0">
                  <a:solidFill>
                    <a:schemeClr val="accent5">
                      <a:lumMod val="75000"/>
                    </a:schemeClr>
                  </a:solidFill>
                </a:rPr>
                <a:t>5</a:t>
              </a:r>
            </a:p>
          </p:txBody>
        </p:sp>
      </p:grpSp>
      <p:grpSp>
        <p:nvGrpSpPr>
          <p:cNvPr id="60" name="Group 59">
            <a:extLst>
              <a:ext uri="{FF2B5EF4-FFF2-40B4-BE49-F238E27FC236}">
                <a16:creationId xmlns:a16="http://schemas.microsoft.com/office/drawing/2014/main" id="{191F0D8A-2AB9-4E34-9F16-3C9B237ECCEC}"/>
              </a:ext>
            </a:extLst>
          </p:cNvPr>
          <p:cNvGrpSpPr/>
          <p:nvPr/>
        </p:nvGrpSpPr>
        <p:grpSpPr>
          <a:xfrm>
            <a:off x="-10126348" y="-50996"/>
            <a:ext cx="11637847" cy="6858000"/>
            <a:chOff x="-10640734" y="-31764"/>
            <a:chExt cx="11637847" cy="6858000"/>
          </a:xfrm>
        </p:grpSpPr>
        <p:sp>
          <p:nvSpPr>
            <p:cNvPr id="61" name="Rectangle 60">
              <a:extLst>
                <a:ext uri="{FF2B5EF4-FFF2-40B4-BE49-F238E27FC236}">
                  <a16:creationId xmlns:a16="http://schemas.microsoft.com/office/drawing/2014/main" id="{FC249DC8-7CD2-4116-AE24-161016F5030D}"/>
                </a:ext>
              </a:extLst>
            </p:cNvPr>
            <p:cNvSpPr/>
            <p:nvPr/>
          </p:nvSpPr>
          <p:spPr>
            <a:xfrm>
              <a:off x="-10640734" y="-31764"/>
              <a:ext cx="10972800"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62" name="Rectangle: Rounded Corners 61">
              <a:extLst>
                <a:ext uri="{FF2B5EF4-FFF2-40B4-BE49-F238E27FC236}">
                  <a16:creationId xmlns:a16="http://schemas.microsoft.com/office/drawing/2014/main" id="{635A35A4-0F5D-41B7-8F9C-E1049EB8B53C}"/>
                </a:ext>
              </a:extLst>
            </p:cNvPr>
            <p:cNvSpPr/>
            <p:nvPr/>
          </p:nvSpPr>
          <p:spPr>
            <a:xfrm>
              <a:off x="-270607" y="667019"/>
              <a:ext cx="1205346" cy="12192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9900CC"/>
                </a:solidFill>
              </a:endParaRPr>
            </a:p>
          </p:txBody>
        </p:sp>
        <p:sp>
          <p:nvSpPr>
            <p:cNvPr id="63" name="TextBox 62">
              <a:extLst>
                <a:ext uri="{FF2B5EF4-FFF2-40B4-BE49-F238E27FC236}">
                  <a16:creationId xmlns:a16="http://schemas.microsoft.com/office/drawing/2014/main" id="{ED7CDB6A-03A3-4171-8E75-F14E975C309D}"/>
                </a:ext>
              </a:extLst>
            </p:cNvPr>
            <p:cNvSpPr txBox="1"/>
            <p:nvPr/>
          </p:nvSpPr>
          <p:spPr>
            <a:xfrm>
              <a:off x="185851" y="453719"/>
              <a:ext cx="811262" cy="1569660"/>
            </a:xfrm>
            <a:prstGeom prst="rect">
              <a:avLst/>
            </a:prstGeom>
            <a:noFill/>
          </p:spPr>
          <p:txBody>
            <a:bodyPr wrap="square" rtlCol="0">
              <a:spAutoFit/>
            </a:bodyPr>
            <a:lstStyle/>
            <a:p>
              <a:pPr algn="ctr"/>
              <a:r>
                <a:rPr lang="en-IN" sz="9600" dirty="0">
                  <a:solidFill>
                    <a:schemeClr val="accent5">
                      <a:lumMod val="75000"/>
                    </a:schemeClr>
                  </a:solidFill>
                </a:rPr>
                <a:t>6</a:t>
              </a:r>
            </a:p>
          </p:txBody>
        </p:sp>
      </p:grpSp>
    </p:spTree>
    <p:extLst>
      <p:ext uri="{BB962C8B-B14F-4D97-AF65-F5344CB8AC3E}">
        <p14:creationId xmlns:p14="http://schemas.microsoft.com/office/powerpoint/2010/main" val="253470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0-#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0-#ppt_w/2"/>
                                          </p:val>
                                        </p:tav>
                                        <p:tav tm="100000">
                                          <p:val>
                                            <p:strVal val="#ppt_x"/>
                                          </p:val>
                                        </p:tav>
                                      </p:tavLst>
                                    </p:anim>
                                    <p:anim calcmode="lin" valueType="num">
                                      <p:cBhvr additive="base">
                                        <p:cTn id="12" dur="12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50" fill="hold"/>
                                        <p:tgtEl>
                                          <p:spTgt spid="8"/>
                                        </p:tgtEl>
                                        <p:attrNameLst>
                                          <p:attrName>ppt_x</p:attrName>
                                        </p:attrNameLst>
                                      </p:cBhvr>
                                      <p:tavLst>
                                        <p:tav tm="0">
                                          <p:val>
                                            <p:strVal val="0-#ppt_w/2"/>
                                          </p:val>
                                        </p:tav>
                                        <p:tav tm="100000">
                                          <p:val>
                                            <p:strVal val="#ppt_x"/>
                                          </p:val>
                                        </p:tav>
                                      </p:tavLst>
                                    </p:anim>
                                    <p:anim calcmode="lin" valueType="num">
                                      <p:cBhvr additive="base">
                                        <p:cTn id="16" dur="12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250" fill="hold"/>
                                        <p:tgtEl>
                                          <p:spTgt spid="24"/>
                                        </p:tgtEl>
                                        <p:attrNameLst>
                                          <p:attrName>ppt_x</p:attrName>
                                        </p:attrNameLst>
                                      </p:cBhvr>
                                      <p:tavLst>
                                        <p:tav tm="0">
                                          <p:val>
                                            <p:strVal val="0-#ppt_w/2"/>
                                          </p:val>
                                        </p:tav>
                                        <p:tav tm="100000">
                                          <p:val>
                                            <p:strVal val="#ppt_x"/>
                                          </p:val>
                                        </p:tav>
                                      </p:tavLst>
                                    </p:anim>
                                    <p:anim calcmode="lin" valueType="num">
                                      <p:cBhvr additive="base">
                                        <p:cTn id="20" dur="1250" fill="hold"/>
                                        <p:tgtEl>
                                          <p:spTgt spid="24"/>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1250" fill="hold"/>
                                        <p:tgtEl>
                                          <p:spTgt spid="25"/>
                                        </p:tgtEl>
                                        <p:attrNameLst>
                                          <p:attrName>ppt_x</p:attrName>
                                        </p:attrNameLst>
                                      </p:cBhvr>
                                      <p:tavLst>
                                        <p:tav tm="0">
                                          <p:val>
                                            <p:strVal val="0-#ppt_w/2"/>
                                          </p:val>
                                        </p:tav>
                                        <p:tav tm="100000">
                                          <p:val>
                                            <p:strVal val="#ppt_x"/>
                                          </p:val>
                                        </p:tav>
                                      </p:tavLst>
                                    </p:anim>
                                    <p:anim calcmode="lin" valueType="num">
                                      <p:cBhvr additive="base">
                                        <p:cTn id="25" dur="12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24"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0">
              <a:schemeClr val="accent5">
                <a:lumMod val="75000"/>
              </a:schemeClr>
            </a:gs>
            <a:gs pos="43000">
              <a:srgbClr val="9AC1E5"/>
            </a:gs>
            <a:gs pos="73000">
              <a:schemeClr val="accent5">
                <a:lumMod val="75000"/>
              </a:schemeClr>
            </a:gs>
            <a:gs pos="100000">
              <a:schemeClr val="accent5">
                <a:lumMod val="40000"/>
                <a:lumOff val="60000"/>
              </a:schemeClr>
            </a:gs>
          </a:gsLst>
          <a:lin ang="270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586DDA-7050-4399-8E60-0B8073C73C6A}"/>
              </a:ext>
            </a:extLst>
          </p:cNvPr>
          <p:cNvGrpSpPr/>
          <p:nvPr/>
        </p:nvGrpSpPr>
        <p:grpSpPr>
          <a:xfrm>
            <a:off x="-2181617" y="2978"/>
            <a:ext cx="11767684" cy="6858000"/>
            <a:chOff x="-8125328" y="5419"/>
            <a:chExt cx="11767684" cy="6858000"/>
          </a:xfrm>
        </p:grpSpPr>
        <p:sp>
          <p:nvSpPr>
            <p:cNvPr id="12" name="Rectangle 11">
              <a:extLst>
                <a:ext uri="{FF2B5EF4-FFF2-40B4-BE49-F238E27FC236}">
                  <a16:creationId xmlns:a16="http://schemas.microsoft.com/office/drawing/2014/main" id="{4AD4F16F-3FCC-4075-AC53-FCF0F2249D76}"/>
                </a:ext>
              </a:extLst>
            </p:cNvPr>
            <p:cNvSpPr/>
            <p:nvPr/>
          </p:nvSpPr>
          <p:spPr>
            <a:xfrm>
              <a:off x="-8125328" y="5419"/>
              <a:ext cx="10972800"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7030A0"/>
                </a:solidFill>
              </a:endParaRPr>
            </a:p>
          </p:txBody>
        </p:sp>
        <p:sp>
          <p:nvSpPr>
            <p:cNvPr id="13" name="Rectangle: Rounded Corners 12">
              <a:extLst>
                <a:ext uri="{FF2B5EF4-FFF2-40B4-BE49-F238E27FC236}">
                  <a16:creationId xmlns:a16="http://schemas.microsoft.com/office/drawing/2014/main" id="{DFED4F12-8121-4C7B-A991-03E7DBD11D24}"/>
                </a:ext>
              </a:extLst>
            </p:cNvPr>
            <p:cNvSpPr/>
            <p:nvPr/>
          </p:nvSpPr>
          <p:spPr>
            <a:xfrm>
              <a:off x="2437010" y="3050890"/>
              <a:ext cx="1205346" cy="12192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14" name="TextBox 13">
              <a:extLst>
                <a:ext uri="{FF2B5EF4-FFF2-40B4-BE49-F238E27FC236}">
                  <a16:creationId xmlns:a16="http://schemas.microsoft.com/office/drawing/2014/main" id="{D9BDBEC7-BF3E-4E1E-9D17-98433E9F0958}"/>
                </a:ext>
              </a:extLst>
            </p:cNvPr>
            <p:cNvSpPr txBox="1"/>
            <p:nvPr/>
          </p:nvSpPr>
          <p:spPr>
            <a:xfrm>
              <a:off x="2813069" y="2875660"/>
              <a:ext cx="757741" cy="1569660"/>
            </a:xfrm>
            <a:prstGeom prst="rect">
              <a:avLst/>
            </a:prstGeom>
            <a:noFill/>
          </p:spPr>
          <p:txBody>
            <a:bodyPr wrap="square" rtlCol="0">
              <a:spAutoFit/>
            </a:bodyPr>
            <a:lstStyle/>
            <a:p>
              <a:r>
                <a:rPr lang="en-IN" sz="9600" dirty="0">
                  <a:solidFill>
                    <a:schemeClr val="accent1">
                      <a:lumMod val="50000"/>
                    </a:schemeClr>
                  </a:solidFill>
                </a:rPr>
                <a:t>3</a:t>
              </a:r>
            </a:p>
          </p:txBody>
        </p:sp>
      </p:grpSp>
      <p:sp>
        <p:nvSpPr>
          <p:cNvPr id="23" name="TextBox 22">
            <a:extLst>
              <a:ext uri="{FF2B5EF4-FFF2-40B4-BE49-F238E27FC236}">
                <a16:creationId xmlns:a16="http://schemas.microsoft.com/office/drawing/2014/main" id="{F740F717-0386-446E-9693-4DBD8C1DAD2D}"/>
              </a:ext>
            </a:extLst>
          </p:cNvPr>
          <p:cNvSpPr txBox="1"/>
          <p:nvPr/>
        </p:nvSpPr>
        <p:spPr>
          <a:xfrm>
            <a:off x="2936166" y="39151"/>
            <a:ext cx="5943600" cy="646331"/>
          </a:xfrm>
          <a:prstGeom prst="rect">
            <a:avLst/>
          </a:prstGeom>
          <a:noFill/>
        </p:spPr>
        <p:txBody>
          <a:bodyPr wrap="square" rtlCol="0">
            <a:spAutoFit/>
          </a:bodyPr>
          <a:lstStyle/>
          <a:p>
            <a:pPr algn="ctr" fontAlgn="base"/>
            <a:r>
              <a:rPr lang="en-IN" sz="3600" b="1" dirty="0">
                <a:solidFill>
                  <a:srgbClr val="FFFF00"/>
                </a:solidFill>
              </a:rPr>
              <a:t>Faster and Easier Access</a:t>
            </a:r>
            <a:endParaRPr lang="en-IN" sz="19900" dirty="0">
              <a:solidFill>
                <a:srgbClr val="FFFF00"/>
              </a:solidFill>
              <a:latin typeface="African" pitchFamily="2" charset="0"/>
            </a:endParaRPr>
          </a:p>
        </p:txBody>
      </p:sp>
      <p:sp>
        <p:nvSpPr>
          <p:cNvPr id="24" name="TextBox 23">
            <a:extLst>
              <a:ext uri="{FF2B5EF4-FFF2-40B4-BE49-F238E27FC236}">
                <a16:creationId xmlns:a16="http://schemas.microsoft.com/office/drawing/2014/main" id="{14378233-1D48-49B7-97EE-E7EB4D3DE109}"/>
              </a:ext>
            </a:extLst>
          </p:cNvPr>
          <p:cNvSpPr txBox="1"/>
          <p:nvPr/>
        </p:nvSpPr>
        <p:spPr>
          <a:xfrm>
            <a:off x="2806205" y="767396"/>
            <a:ext cx="5995473" cy="1938992"/>
          </a:xfrm>
          <a:prstGeom prst="rect">
            <a:avLst/>
          </a:prstGeom>
          <a:noFill/>
        </p:spPr>
        <p:txBody>
          <a:bodyPr wrap="square" rtlCol="0">
            <a:spAutoFit/>
          </a:bodyPr>
          <a:lstStyle/>
          <a:p>
            <a:pPr algn="just"/>
            <a:r>
              <a:rPr lang="en-US" sz="2000" dirty="0">
                <a:solidFill>
                  <a:schemeClr val="bg1"/>
                </a:solidFill>
              </a:rPr>
              <a:t>In stressful situations, accessing safety features on a smartphone or smartwatch might require navigating through multiple screens and apps, which can be time-consuming. Our wearable device simplifies this by providing quick access to critical safety functions through a dedicated button</a:t>
            </a:r>
            <a:r>
              <a:rPr lang="en-US" dirty="0">
                <a:solidFill>
                  <a:schemeClr val="bg1"/>
                </a:solidFill>
              </a:rPr>
              <a:t>.</a:t>
            </a:r>
            <a:endParaRPr lang="en-IN" b="1" dirty="0">
              <a:solidFill>
                <a:schemeClr val="bg1"/>
              </a:solidFill>
            </a:endParaRPr>
          </a:p>
        </p:txBody>
      </p:sp>
      <p:sp>
        <p:nvSpPr>
          <p:cNvPr id="25" name="TextBox 24">
            <a:extLst>
              <a:ext uri="{FF2B5EF4-FFF2-40B4-BE49-F238E27FC236}">
                <a16:creationId xmlns:a16="http://schemas.microsoft.com/office/drawing/2014/main" id="{99004128-94A4-4B7C-A010-1484502C252C}"/>
              </a:ext>
            </a:extLst>
          </p:cNvPr>
          <p:cNvSpPr txBox="1"/>
          <p:nvPr/>
        </p:nvSpPr>
        <p:spPr>
          <a:xfrm>
            <a:off x="-195965" y="4796426"/>
            <a:ext cx="757741" cy="1569660"/>
          </a:xfrm>
          <a:prstGeom prst="rect">
            <a:avLst/>
          </a:prstGeom>
          <a:noFill/>
        </p:spPr>
        <p:txBody>
          <a:bodyPr wrap="square" rtlCol="0">
            <a:spAutoFit/>
          </a:bodyPr>
          <a:lstStyle/>
          <a:p>
            <a:r>
              <a:rPr lang="en-IN" sz="9600" dirty="0">
                <a:solidFill>
                  <a:srgbClr val="660066"/>
                </a:solidFill>
              </a:rPr>
              <a:t>2</a:t>
            </a:r>
          </a:p>
        </p:txBody>
      </p:sp>
      <p:sp>
        <p:nvSpPr>
          <p:cNvPr id="26" name="TextBox 25">
            <a:extLst>
              <a:ext uri="{FF2B5EF4-FFF2-40B4-BE49-F238E27FC236}">
                <a16:creationId xmlns:a16="http://schemas.microsoft.com/office/drawing/2014/main" id="{0177AF26-BECE-4449-AF55-962D555DB6D9}"/>
              </a:ext>
            </a:extLst>
          </p:cNvPr>
          <p:cNvSpPr txBox="1"/>
          <p:nvPr/>
        </p:nvSpPr>
        <p:spPr>
          <a:xfrm>
            <a:off x="-735994" y="2889680"/>
            <a:ext cx="757741" cy="1569660"/>
          </a:xfrm>
          <a:prstGeom prst="rect">
            <a:avLst/>
          </a:prstGeom>
          <a:noFill/>
        </p:spPr>
        <p:txBody>
          <a:bodyPr wrap="square" rtlCol="0">
            <a:spAutoFit/>
          </a:bodyPr>
          <a:lstStyle/>
          <a:p>
            <a:endParaRPr lang="en-IN" sz="9600" dirty="0">
              <a:solidFill>
                <a:schemeClr val="accent1">
                  <a:lumMod val="50000"/>
                </a:schemeClr>
              </a:solidFill>
            </a:endParaRPr>
          </a:p>
        </p:txBody>
      </p:sp>
      <p:sp>
        <p:nvSpPr>
          <p:cNvPr id="27" name="Rectangle: Rounded Corners 26">
            <a:extLst>
              <a:ext uri="{FF2B5EF4-FFF2-40B4-BE49-F238E27FC236}">
                <a16:creationId xmlns:a16="http://schemas.microsoft.com/office/drawing/2014/main" id="{7D7BE12A-019C-4F2D-B830-9778F35CAE1C}"/>
              </a:ext>
            </a:extLst>
          </p:cNvPr>
          <p:cNvSpPr/>
          <p:nvPr/>
        </p:nvSpPr>
        <p:spPr>
          <a:xfrm>
            <a:off x="2438010" y="2597399"/>
            <a:ext cx="1205346" cy="1219200"/>
          </a:xfrm>
          <a:prstGeom prst="round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900CC"/>
              </a:solidFill>
            </a:endParaRPr>
          </a:p>
        </p:txBody>
      </p:sp>
      <p:sp>
        <p:nvSpPr>
          <p:cNvPr id="28" name="Rectangle 27">
            <a:extLst>
              <a:ext uri="{FF2B5EF4-FFF2-40B4-BE49-F238E27FC236}">
                <a16:creationId xmlns:a16="http://schemas.microsoft.com/office/drawing/2014/main" id="{195A6F72-ABF3-4F17-9E68-57A17F0F1CBA}"/>
              </a:ext>
            </a:extLst>
          </p:cNvPr>
          <p:cNvSpPr/>
          <p:nvPr/>
        </p:nvSpPr>
        <p:spPr>
          <a:xfrm>
            <a:off x="-8189566" y="-14762"/>
            <a:ext cx="10972800" cy="69801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29" name="TextBox 28">
            <a:hlinkClick r:id="" action="ppaction://hlinkshowjump?jump=nextslide"/>
            <a:extLst>
              <a:ext uri="{FF2B5EF4-FFF2-40B4-BE49-F238E27FC236}">
                <a16:creationId xmlns:a16="http://schemas.microsoft.com/office/drawing/2014/main" id="{DAE42695-622C-42AB-B6E7-03B9B860F49A}"/>
              </a:ext>
            </a:extLst>
          </p:cNvPr>
          <p:cNvSpPr txBox="1"/>
          <p:nvPr/>
        </p:nvSpPr>
        <p:spPr>
          <a:xfrm>
            <a:off x="2867289" y="2399020"/>
            <a:ext cx="811262" cy="1569660"/>
          </a:xfrm>
          <a:prstGeom prst="rect">
            <a:avLst/>
          </a:prstGeom>
          <a:noFill/>
        </p:spPr>
        <p:txBody>
          <a:bodyPr wrap="square" rtlCol="0">
            <a:spAutoFit/>
          </a:bodyPr>
          <a:lstStyle/>
          <a:p>
            <a:pPr algn="ctr"/>
            <a:r>
              <a:rPr lang="en-IN" sz="9600" dirty="0">
                <a:solidFill>
                  <a:schemeClr val="accent5">
                    <a:lumMod val="50000"/>
                  </a:schemeClr>
                </a:solidFill>
              </a:rPr>
              <a:t>4</a:t>
            </a:r>
          </a:p>
        </p:txBody>
      </p:sp>
      <p:grpSp>
        <p:nvGrpSpPr>
          <p:cNvPr id="30" name="Group 29">
            <a:extLst>
              <a:ext uri="{FF2B5EF4-FFF2-40B4-BE49-F238E27FC236}">
                <a16:creationId xmlns:a16="http://schemas.microsoft.com/office/drawing/2014/main" id="{8F63C7F8-1262-426B-B139-DF1490E6CA86}"/>
              </a:ext>
            </a:extLst>
          </p:cNvPr>
          <p:cNvGrpSpPr/>
          <p:nvPr/>
        </p:nvGrpSpPr>
        <p:grpSpPr>
          <a:xfrm>
            <a:off x="-9132936" y="-18029"/>
            <a:ext cx="11967323" cy="6952706"/>
            <a:chOff x="-10148703" y="0"/>
            <a:chExt cx="11967323" cy="6858000"/>
          </a:xfrm>
        </p:grpSpPr>
        <p:sp>
          <p:nvSpPr>
            <p:cNvPr id="31" name="Rectangle 30">
              <a:extLst>
                <a:ext uri="{FF2B5EF4-FFF2-40B4-BE49-F238E27FC236}">
                  <a16:creationId xmlns:a16="http://schemas.microsoft.com/office/drawing/2014/main" id="{BB0B0CFE-5149-456A-A631-D4B8811CCD10}"/>
                </a:ext>
              </a:extLst>
            </p:cNvPr>
            <p:cNvSpPr/>
            <p:nvPr/>
          </p:nvSpPr>
          <p:spPr>
            <a:xfrm>
              <a:off x="-10148703" y="0"/>
              <a:ext cx="10972800"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32" name="Rectangle: Rounded Corners 31">
              <a:extLst>
                <a:ext uri="{FF2B5EF4-FFF2-40B4-BE49-F238E27FC236}">
                  <a16:creationId xmlns:a16="http://schemas.microsoft.com/office/drawing/2014/main" id="{7BFAE029-F7CA-4AA9-AB1D-2DCDC591AC80}"/>
                </a:ext>
              </a:extLst>
            </p:cNvPr>
            <p:cNvSpPr/>
            <p:nvPr/>
          </p:nvSpPr>
          <p:spPr>
            <a:xfrm>
              <a:off x="557804" y="1767658"/>
              <a:ext cx="1205346" cy="12192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900CC"/>
                </a:solidFill>
              </a:endParaRPr>
            </a:p>
          </p:txBody>
        </p:sp>
        <p:sp>
          <p:nvSpPr>
            <p:cNvPr id="33" name="TextBox 32">
              <a:extLst>
                <a:ext uri="{FF2B5EF4-FFF2-40B4-BE49-F238E27FC236}">
                  <a16:creationId xmlns:a16="http://schemas.microsoft.com/office/drawing/2014/main" id="{DF7FDF22-9BD4-4D5B-9D1C-2D952A67EA68}"/>
                </a:ext>
              </a:extLst>
            </p:cNvPr>
            <p:cNvSpPr txBox="1"/>
            <p:nvPr/>
          </p:nvSpPr>
          <p:spPr>
            <a:xfrm>
              <a:off x="1007358" y="1592428"/>
              <a:ext cx="811262" cy="1569660"/>
            </a:xfrm>
            <a:prstGeom prst="rect">
              <a:avLst/>
            </a:prstGeom>
            <a:noFill/>
          </p:spPr>
          <p:txBody>
            <a:bodyPr wrap="square" rtlCol="0">
              <a:spAutoFit/>
            </a:bodyPr>
            <a:lstStyle/>
            <a:p>
              <a:pPr algn="ctr"/>
              <a:r>
                <a:rPr lang="en-IN" sz="9600" dirty="0">
                  <a:solidFill>
                    <a:schemeClr val="accent5">
                      <a:lumMod val="75000"/>
                    </a:schemeClr>
                  </a:solidFill>
                </a:rPr>
                <a:t>5</a:t>
              </a:r>
            </a:p>
          </p:txBody>
        </p:sp>
      </p:grpSp>
      <p:grpSp>
        <p:nvGrpSpPr>
          <p:cNvPr id="34" name="Group 33">
            <a:extLst>
              <a:ext uri="{FF2B5EF4-FFF2-40B4-BE49-F238E27FC236}">
                <a16:creationId xmlns:a16="http://schemas.microsoft.com/office/drawing/2014/main" id="{0D7A9129-7C93-48B5-BA9C-6F136261D764}"/>
              </a:ext>
            </a:extLst>
          </p:cNvPr>
          <p:cNvGrpSpPr/>
          <p:nvPr/>
        </p:nvGrpSpPr>
        <p:grpSpPr>
          <a:xfrm>
            <a:off x="-9778755" y="-48772"/>
            <a:ext cx="11637847" cy="6983449"/>
            <a:chOff x="-10640734" y="-31764"/>
            <a:chExt cx="11637847" cy="6858000"/>
          </a:xfrm>
        </p:grpSpPr>
        <p:sp>
          <p:nvSpPr>
            <p:cNvPr id="35" name="Rectangle 34">
              <a:extLst>
                <a:ext uri="{FF2B5EF4-FFF2-40B4-BE49-F238E27FC236}">
                  <a16:creationId xmlns:a16="http://schemas.microsoft.com/office/drawing/2014/main" id="{5FD5BEFA-ACBE-4ED0-827B-DBB544BC1DF1}"/>
                </a:ext>
              </a:extLst>
            </p:cNvPr>
            <p:cNvSpPr/>
            <p:nvPr/>
          </p:nvSpPr>
          <p:spPr>
            <a:xfrm>
              <a:off x="-10640734" y="-31764"/>
              <a:ext cx="10972800"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36" name="Rectangle: Rounded Corners 35">
              <a:extLst>
                <a:ext uri="{FF2B5EF4-FFF2-40B4-BE49-F238E27FC236}">
                  <a16:creationId xmlns:a16="http://schemas.microsoft.com/office/drawing/2014/main" id="{60AE35E8-2E35-4308-96A2-5A8198574207}"/>
                </a:ext>
              </a:extLst>
            </p:cNvPr>
            <p:cNvSpPr/>
            <p:nvPr/>
          </p:nvSpPr>
          <p:spPr>
            <a:xfrm>
              <a:off x="-270607" y="667019"/>
              <a:ext cx="1205346" cy="12192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9900CC"/>
                </a:solidFill>
              </a:endParaRPr>
            </a:p>
          </p:txBody>
        </p:sp>
        <p:sp>
          <p:nvSpPr>
            <p:cNvPr id="37" name="TextBox 36">
              <a:extLst>
                <a:ext uri="{FF2B5EF4-FFF2-40B4-BE49-F238E27FC236}">
                  <a16:creationId xmlns:a16="http://schemas.microsoft.com/office/drawing/2014/main" id="{43E31E1D-B49D-4883-9FF1-1BE8B559CA1A}"/>
                </a:ext>
              </a:extLst>
            </p:cNvPr>
            <p:cNvSpPr txBox="1"/>
            <p:nvPr/>
          </p:nvSpPr>
          <p:spPr>
            <a:xfrm>
              <a:off x="185851" y="453719"/>
              <a:ext cx="811262" cy="1569660"/>
            </a:xfrm>
            <a:prstGeom prst="rect">
              <a:avLst/>
            </a:prstGeom>
            <a:noFill/>
          </p:spPr>
          <p:txBody>
            <a:bodyPr wrap="square" rtlCol="0">
              <a:spAutoFit/>
            </a:bodyPr>
            <a:lstStyle/>
            <a:p>
              <a:pPr algn="ctr"/>
              <a:r>
                <a:rPr lang="en-IN" sz="9600" dirty="0">
                  <a:solidFill>
                    <a:schemeClr val="accent5">
                      <a:lumMod val="75000"/>
                    </a:schemeClr>
                  </a:solidFill>
                </a:rPr>
                <a:t>6</a:t>
              </a:r>
            </a:p>
          </p:txBody>
        </p:sp>
      </p:grpSp>
    </p:spTree>
    <p:extLst>
      <p:ext uri="{BB962C8B-B14F-4D97-AF65-F5344CB8AC3E}">
        <p14:creationId xmlns:p14="http://schemas.microsoft.com/office/powerpoint/2010/main" val="305204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fill="hold"/>
                                        <p:tgtEl>
                                          <p:spTgt spid="11"/>
                                        </p:tgtEl>
                                        <p:attrNameLst>
                                          <p:attrName>ppt_x</p:attrName>
                                        </p:attrNameLst>
                                      </p:cBhvr>
                                      <p:tavLst>
                                        <p:tav tm="0">
                                          <p:val>
                                            <p:strVal val="0-#ppt_w/2"/>
                                          </p:val>
                                        </p:tav>
                                        <p:tav tm="100000">
                                          <p:val>
                                            <p:strVal val="#ppt_x"/>
                                          </p:val>
                                        </p:tav>
                                      </p:tavLst>
                                    </p:anim>
                                    <p:anim calcmode="lin" valueType="num">
                                      <p:cBhvr additive="base">
                                        <p:cTn id="8" dur="12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250" fill="hold"/>
                                        <p:tgtEl>
                                          <p:spTgt spid="23"/>
                                        </p:tgtEl>
                                        <p:attrNameLst>
                                          <p:attrName>ppt_x</p:attrName>
                                        </p:attrNameLst>
                                      </p:cBhvr>
                                      <p:tavLst>
                                        <p:tav tm="0">
                                          <p:val>
                                            <p:strVal val="0-#ppt_w/2"/>
                                          </p:val>
                                        </p:tav>
                                        <p:tav tm="100000">
                                          <p:val>
                                            <p:strVal val="#ppt_x"/>
                                          </p:val>
                                        </p:tav>
                                      </p:tavLst>
                                    </p:anim>
                                    <p:anim calcmode="lin" valueType="num">
                                      <p:cBhvr additive="base">
                                        <p:cTn id="12" dur="125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2" presetClass="entr" presetSubtype="8"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250" fill="hold"/>
                                        <p:tgtEl>
                                          <p:spTgt spid="24"/>
                                        </p:tgtEl>
                                        <p:attrNameLst>
                                          <p:attrName>ppt_x</p:attrName>
                                        </p:attrNameLst>
                                      </p:cBhvr>
                                      <p:tavLst>
                                        <p:tav tm="0">
                                          <p:val>
                                            <p:strVal val="0-#ppt_w/2"/>
                                          </p:val>
                                        </p:tav>
                                        <p:tav tm="100000">
                                          <p:val>
                                            <p:strVal val="#ppt_x"/>
                                          </p:val>
                                        </p:tav>
                                      </p:tavLst>
                                    </p:anim>
                                    <p:anim calcmode="lin" valueType="num">
                                      <p:cBhvr additive="base">
                                        <p:cTn id="17"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0">
              <a:schemeClr val="accent5">
                <a:lumMod val="75000"/>
              </a:schemeClr>
            </a:gs>
            <a:gs pos="43000">
              <a:srgbClr val="9AC1E5"/>
            </a:gs>
            <a:gs pos="73000">
              <a:schemeClr val="accent5">
                <a:lumMod val="75000"/>
              </a:schemeClr>
            </a:gs>
            <a:gs pos="100000">
              <a:schemeClr val="accent5">
                <a:lumMod val="40000"/>
                <a:lumOff val="60000"/>
              </a:schemeClr>
            </a:gs>
          </a:gsLst>
          <a:lin ang="2700000" scaled="1"/>
        </a:gra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99004128-94A4-4B7C-A010-1484502C252C}"/>
              </a:ext>
            </a:extLst>
          </p:cNvPr>
          <p:cNvSpPr txBox="1"/>
          <p:nvPr/>
        </p:nvSpPr>
        <p:spPr>
          <a:xfrm>
            <a:off x="-195965" y="4796426"/>
            <a:ext cx="757741" cy="1569660"/>
          </a:xfrm>
          <a:prstGeom prst="rect">
            <a:avLst/>
          </a:prstGeom>
          <a:noFill/>
        </p:spPr>
        <p:txBody>
          <a:bodyPr wrap="square" rtlCol="0">
            <a:spAutoFit/>
          </a:bodyPr>
          <a:lstStyle/>
          <a:p>
            <a:r>
              <a:rPr lang="en-IN" sz="9600" dirty="0">
                <a:solidFill>
                  <a:srgbClr val="660066"/>
                </a:solidFill>
              </a:rPr>
              <a:t>2</a:t>
            </a:r>
          </a:p>
        </p:txBody>
      </p:sp>
      <p:sp>
        <p:nvSpPr>
          <p:cNvPr id="26" name="TextBox 25">
            <a:extLst>
              <a:ext uri="{FF2B5EF4-FFF2-40B4-BE49-F238E27FC236}">
                <a16:creationId xmlns:a16="http://schemas.microsoft.com/office/drawing/2014/main" id="{0177AF26-BECE-4449-AF55-962D555DB6D9}"/>
              </a:ext>
            </a:extLst>
          </p:cNvPr>
          <p:cNvSpPr txBox="1"/>
          <p:nvPr/>
        </p:nvSpPr>
        <p:spPr>
          <a:xfrm>
            <a:off x="-735994" y="2889680"/>
            <a:ext cx="757741" cy="1569660"/>
          </a:xfrm>
          <a:prstGeom prst="rect">
            <a:avLst/>
          </a:prstGeom>
          <a:noFill/>
        </p:spPr>
        <p:txBody>
          <a:bodyPr wrap="square" rtlCol="0">
            <a:spAutoFit/>
          </a:bodyPr>
          <a:lstStyle/>
          <a:p>
            <a:endParaRPr lang="en-IN" sz="9600" dirty="0">
              <a:solidFill>
                <a:schemeClr val="accent1">
                  <a:lumMod val="50000"/>
                </a:schemeClr>
              </a:solidFill>
            </a:endParaRPr>
          </a:p>
        </p:txBody>
      </p:sp>
      <p:sp>
        <p:nvSpPr>
          <p:cNvPr id="8" name="Rectangle 7">
            <a:extLst>
              <a:ext uri="{FF2B5EF4-FFF2-40B4-BE49-F238E27FC236}">
                <a16:creationId xmlns:a16="http://schemas.microsoft.com/office/drawing/2014/main" id="{742EED73-AC28-ACD3-A50C-ADF9C170715B}"/>
              </a:ext>
            </a:extLst>
          </p:cNvPr>
          <p:cNvSpPr/>
          <p:nvPr/>
        </p:nvSpPr>
        <p:spPr>
          <a:xfrm>
            <a:off x="-3403220" y="-37197"/>
            <a:ext cx="10972800" cy="690249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grpSp>
        <p:nvGrpSpPr>
          <p:cNvPr id="30" name="Group 29">
            <a:extLst>
              <a:ext uri="{FF2B5EF4-FFF2-40B4-BE49-F238E27FC236}">
                <a16:creationId xmlns:a16="http://schemas.microsoft.com/office/drawing/2014/main" id="{8F63C7F8-1262-426B-B139-DF1490E6CA86}"/>
              </a:ext>
            </a:extLst>
          </p:cNvPr>
          <p:cNvGrpSpPr/>
          <p:nvPr/>
        </p:nvGrpSpPr>
        <p:grpSpPr>
          <a:xfrm>
            <a:off x="-9132936" y="-18029"/>
            <a:ext cx="11967323" cy="6952706"/>
            <a:chOff x="-10148703" y="0"/>
            <a:chExt cx="11967323" cy="6858000"/>
          </a:xfrm>
        </p:grpSpPr>
        <p:sp>
          <p:nvSpPr>
            <p:cNvPr id="31" name="Rectangle 30">
              <a:extLst>
                <a:ext uri="{FF2B5EF4-FFF2-40B4-BE49-F238E27FC236}">
                  <a16:creationId xmlns:a16="http://schemas.microsoft.com/office/drawing/2014/main" id="{BB0B0CFE-5149-456A-A631-D4B8811CCD10}"/>
                </a:ext>
              </a:extLst>
            </p:cNvPr>
            <p:cNvSpPr/>
            <p:nvPr/>
          </p:nvSpPr>
          <p:spPr>
            <a:xfrm>
              <a:off x="-10148703" y="0"/>
              <a:ext cx="10972800"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32" name="Rectangle: Rounded Corners 31">
              <a:extLst>
                <a:ext uri="{FF2B5EF4-FFF2-40B4-BE49-F238E27FC236}">
                  <a16:creationId xmlns:a16="http://schemas.microsoft.com/office/drawing/2014/main" id="{7BFAE029-F7CA-4AA9-AB1D-2DCDC591AC80}"/>
                </a:ext>
              </a:extLst>
            </p:cNvPr>
            <p:cNvSpPr/>
            <p:nvPr/>
          </p:nvSpPr>
          <p:spPr>
            <a:xfrm>
              <a:off x="557804" y="1767658"/>
              <a:ext cx="1205346" cy="12192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900CC"/>
                </a:solidFill>
              </a:endParaRPr>
            </a:p>
          </p:txBody>
        </p:sp>
        <p:sp>
          <p:nvSpPr>
            <p:cNvPr id="33" name="TextBox 32">
              <a:extLst>
                <a:ext uri="{FF2B5EF4-FFF2-40B4-BE49-F238E27FC236}">
                  <a16:creationId xmlns:a16="http://schemas.microsoft.com/office/drawing/2014/main" id="{DF7FDF22-9BD4-4D5B-9D1C-2D952A67EA68}"/>
                </a:ext>
              </a:extLst>
            </p:cNvPr>
            <p:cNvSpPr txBox="1"/>
            <p:nvPr/>
          </p:nvSpPr>
          <p:spPr>
            <a:xfrm>
              <a:off x="1007358" y="1592428"/>
              <a:ext cx="811262" cy="1569660"/>
            </a:xfrm>
            <a:prstGeom prst="rect">
              <a:avLst/>
            </a:prstGeom>
            <a:noFill/>
          </p:spPr>
          <p:txBody>
            <a:bodyPr wrap="square" rtlCol="0">
              <a:spAutoFit/>
            </a:bodyPr>
            <a:lstStyle/>
            <a:p>
              <a:pPr algn="ctr"/>
              <a:r>
                <a:rPr lang="en-IN" sz="9600" dirty="0">
                  <a:solidFill>
                    <a:schemeClr val="accent5">
                      <a:lumMod val="75000"/>
                    </a:schemeClr>
                  </a:solidFill>
                </a:rPr>
                <a:t>5</a:t>
              </a:r>
            </a:p>
          </p:txBody>
        </p:sp>
      </p:grpSp>
      <p:grpSp>
        <p:nvGrpSpPr>
          <p:cNvPr id="34" name="Group 33">
            <a:extLst>
              <a:ext uri="{FF2B5EF4-FFF2-40B4-BE49-F238E27FC236}">
                <a16:creationId xmlns:a16="http://schemas.microsoft.com/office/drawing/2014/main" id="{0D7A9129-7C93-48B5-BA9C-6F136261D764}"/>
              </a:ext>
            </a:extLst>
          </p:cNvPr>
          <p:cNvGrpSpPr/>
          <p:nvPr/>
        </p:nvGrpSpPr>
        <p:grpSpPr>
          <a:xfrm>
            <a:off x="-9778755" y="-48772"/>
            <a:ext cx="11637847" cy="6983449"/>
            <a:chOff x="-10640734" y="-31764"/>
            <a:chExt cx="11637847" cy="6858000"/>
          </a:xfrm>
        </p:grpSpPr>
        <p:sp>
          <p:nvSpPr>
            <p:cNvPr id="35" name="Rectangle 34">
              <a:extLst>
                <a:ext uri="{FF2B5EF4-FFF2-40B4-BE49-F238E27FC236}">
                  <a16:creationId xmlns:a16="http://schemas.microsoft.com/office/drawing/2014/main" id="{5FD5BEFA-ACBE-4ED0-827B-DBB544BC1DF1}"/>
                </a:ext>
              </a:extLst>
            </p:cNvPr>
            <p:cNvSpPr/>
            <p:nvPr/>
          </p:nvSpPr>
          <p:spPr>
            <a:xfrm>
              <a:off x="-10640734" y="-31764"/>
              <a:ext cx="10972800"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36" name="Rectangle: Rounded Corners 35">
              <a:extLst>
                <a:ext uri="{FF2B5EF4-FFF2-40B4-BE49-F238E27FC236}">
                  <a16:creationId xmlns:a16="http://schemas.microsoft.com/office/drawing/2014/main" id="{60AE35E8-2E35-4308-96A2-5A8198574207}"/>
                </a:ext>
              </a:extLst>
            </p:cNvPr>
            <p:cNvSpPr/>
            <p:nvPr/>
          </p:nvSpPr>
          <p:spPr>
            <a:xfrm>
              <a:off x="-270607" y="667019"/>
              <a:ext cx="1205346" cy="121920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9900CC"/>
                </a:solidFill>
              </a:endParaRPr>
            </a:p>
          </p:txBody>
        </p:sp>
        <p:sp>
          <p:nvSpPr>
            <p:cNvPr id="37" name="TextBox 36">
              <a:extLst>
                <a:ext uri="{FF2B5EF4-FFF2-40B4-BE49-F238E27FC236}">
                  <a16:creationId xmlns:a16="http://schemas.microsoft.com/office/drawing/2014/main" id="{43E31E1D-B49D-4883-9FF1-1BE8B559CA1A}"/>
                </a:ext>
              </a:extLst>
            </p:cNvPr>
            <p:cNvSpPr txBox="1"/>
            <p:nvPr/>
          </p:nvSpPr>
          <p:spPr>
            <a:xfrm>
              <a:off x="185851" y="453719"/>
              <a:ext cx="811262" cy="1569660"/>
            </a:xfrm>
            <a:prstGeom prst="rect">
              <a:avLst/>
            </a:prstGeom>
            <a:noFill/>
          </p:spPr>
          <p:txBody>
            <a:bodyPr wrap="square" rtlCol="0">
              <a:spAutoFit/>
            </a:bodyPr>
            <a:lstStyle/>
            <a:p>
              <a:pPr algn="ctr"/>
              <a:r>
                <a:rPr lang="en-IN" sz="9600" dirty="0">
                  <a:solidFill>
                    <a:schemeClr val="accent5">
                      <a:lumMod val="75000"/>
                    </a:schemeClr>
                  </a:solidFill>
                </a:rPr>
                <a:t>6</a:t>
              </a:r>
            </a:p>
          </p:txBody>
        </p:sp>
      </p:grpSp>
      <p:sp>
        <p:nvSpPr>
          <p:cNvPr id="7" name="Rectangle: Rounded Corners 6">
            <a:extLst>
              <a:ext uri="{FF2B5EF4-FFF2-40B4-BE49-F238E27FC236}">
                <a16:creationId xmlns:a16="http://schemas.microsoft.com/office/drawing/2014/main" id="{15A63DA1-F586-FB8E-4B6D-52560AC02600}"/>
              </a:ext>
            </a:extLst>
          </p:cNvPr>
          <p:cNvSpPr/>
          <p:nvPr/>
        </p:nvSpPr>
        <p:spPr>
          <a:xfrm>
            <a:off x="7471550" y="1842938"/>
            <a:ext cx="1205346" cy="1219200"/>
          </a:xfrm>
          <a:prstGeom prst="round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900CC"/>
              </a:solidFill>
            </a:endParaRPr>
          </a:p>
        </p:txBody>
      </p:sp>
      <p:sp>
        <p:nvSpPr>
          <p:cNvPr id="15" name="TextBox 14">
            <a:extLst>
              <a:ext uri="{FF2B5EF4-FFF2-40B4-BE49-F238E27FC236}">
                <a16:creationId xmlns:a16="http://schemas.microsoft.com/office/drawing/2014/main" id="{DC22EB36-CF51-A607-523B-850E22EBB155}"/>
              </a:ext>
            </a:extLst>
          </p:cNvPr>
          <p:cNvSpPr txBox="1"/>
          <p:nvPr/>
        </p:nvSpPr>
        <p:spPr>
          <a:xfrm>
            <a:off x="1847569" y="2095675"/>
            <a:ext cx="5953372" cy="3539430"/>
          </a:xfrm>
          <a:prstGeom prst="rect">
            <a:avLst/>
          </a:prstGeom>
          <a:noFill/>
        </p:spPr>
        <p:txBody>
          <a:bodyPr wrap="square" rtlCol="0">
            <a:spAutoFit/>
          </a:bodyPr>
          <a:lstStyle/>
          <a:p>
            <a:r>
              <a:rPr lang="en-US" sz="2800" dirty="0">
                <a:solidFill>
                  <a:schemeClr val="bg1"/>
                </a:solidFill>
              </a:rPr>
              <a:t>           Our device aims to integrate all       </a:t>
            </a:r>
          </a:p>
          <a:p>
            <a:r>
              <a:rPr lang="en-US" sz="2800" dirty="0">
                <a:solidFill>
                  <a:schemeClr val="bg1"/>
                </a:solidFill>
              </a:rPr>
              <a:t>           safety features into a single app for streamlined control. Smartphones and smartwatches often involve switching between various apps and settings to access GPS, make calls, or initiate live streaming, which can be cumbersome in emergency scenarios.</a:t>
            </a:r>
            <a:endParaRPr lang="en-IN" sz="2800" b="1" dirty="0">
              <a:solidFill>
                <a:schemeClr val="bg1"/>
              </a:solidFill>
            </a:endParaRPr>
          </a:p>
        </p:txBody>
      </p:sp>
      <p:sp>
        <p:nvSpPr>
          <p:cNvPr id="9" name="TextBox 8">
            <a:extLst>
              <a:ext uri="{FF2B5EF4-FFF2-40B4-BE49-F238E27FC236}">
                <a16:creationId xmlns:a16="http://schemas.microsoft.com/office/drawing/2014/main" id="{37178D14-B226-5027-7575-728DEC060FFF}"/>
              </a:ext>
            </a:extLst>
          </p:cNvPr>
          <p:cNvSpPr txBox="1"/>
          <p:nvPr/>
        </p:nvSpPr>
        <p:spPr>
          <a:xfrm>
            <a:off x="7788339" y="1706447"/>
            <a:ext cx="708211" cy="1569660"/>
          </a:xfrm>
          <a:prstGeom prst="rect">
            <a:avLst/>
          </a:prstGeom>
          <a:noFill/>
        </p:spPr>
        <p:txBody>
          <a:bodyPr wrap="square" rtlCol="0">
            <a:spAutoFit/>
          </a:bodyPr>
          <a:lstStyle/>
          <a:p>
            <a:pPr algn="ctr"/>
            <a:r>
              <a:rPr lang="en-IN" sz="9600" dirty="0">
                <a:solidFill>
                  <a:schemeClr val="accent5">
                    <a:lumMod val="50000"/>
                  </a:schemeClr>
                </a:solidFill>
              </a:rPr>
              <a:t>4</a:t>
            </a:r>
          </a:p>
        </p:txBody>
      </p:sp>
      <p:sp>
        <p:nvSpPr>
          <p:cNvPr id="10" name="TextBox 9">
            <a:extLst>
              <a:ext uri="{FF2B5EF4-FFF2-40B4-BE49-F238E27FC236}">
                <a16:creationId xmlns:a16="http://schemas.microsoft.com/office/drawing/2014/main" id="{22A6AF8F-00DF-C943-BCA4-05AD8F1E8383}"/>
              </a:ext>
            </a:extLst>
          </p:cNvPr>
          <p:cNvSpPr txBox="1"/>
          <p:nvPr/>
        </p:nvSpPr>
        <p:spPr>
          <a:xfrm>
            <a:off x="1670272" y="909431"/>
            <a:ext cx="5943600" cy="1015663"/>
          </a:xfrm>
          <a:prstGeom prst="rect">
            <a:avLst/>
          </a:prstGeom>
          <a:noFill/>
        </p:spPr>
        <p:txBody>
          <a:bodyPr wrap="square" rtlCol="0">
            <a:spAutoFit/>
          </a:bodyPr>
          <a:lstStyle/>
          <a:p>
            <a:pPr algn="ctr" fontAlgn="base"/>
            <a:r>
              <a:rPr lang="en-IN" sz="6000" b="1" dirty="0">
                <a:solidFill>
                  <a:srgbClr val="FFFF00"/>
                </a:solidFill>
              </a:rPr>
              <a:t>Unified Control</a:t>
            </a:r>
          </a:p>
        </p:txBody>
      </p:sp>
    </p:spTree>
    <p:extLst>
      <p:ext uri="{BB962C8B-B14F-4D97-AF65-F5344CB8AC3E}">
        <p14:creationId xmlns:p14="http://schemas.microsoft.com/office/powerpoint/2010/main" val="17517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250" fill="hold"/>
                                        <p:tgtEl>
                                          <p:spTgt spid="10"/>
                                        </p:tgtEl>
                                        <p:attrNameLst>
                                          <p:attrName>ppt_x</p:attrName>
                                        </p:attrNameLst>
                                      </p:cBhvr>
                                      <p:tavLst>
                                        <p:tav tm="0">
                                          <p:val>
                                            <p:strVal val="0-#ppt_w/2"/>
                                          </p:val>
                                        </p:tav>
                                        <p:tav tm="100000">
                                          <p:val>
                                            <p:strVal val="#ppt_x"/>
                                          </p:val>
                                        </p:tav>
                                      </p:tavLst>
                                    </p:anim>
                                    <p:anim calcmode="lin" valueType="num">
                                      <p:cBhvr additive="base">
                                        <p:cTn id="8" dur="12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0-#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0-#ppt_w/2"/>
                                          </p:val>
                                        </p:tav>
                                        <p:tav tm="100000">
                                          <p:val>
                                            <p:strVal val="#ppt_x"/>
                                          </p:val>
                                        </p:tav>
                                      </p:tavLst>
                                    </p:anim>
                                    <p:anim calcmode="lin" valueType="num">
                                      <p:cBhvr additive="base">
                                        <p:cTn id="16" dur="1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250" fill="hold"/>
                                        <p:tgtEl>
                                          <p:spTgt spid="7"/>
                                        </p:tgtEl>
                                        <p:attrNameLst>
                                          <p:attrName>ppt_x</p:attrName>
                                        </p:attrNameLst>
                                      </p:cBhvr>
                                      <p:tavLst>
                                        <p:tav tm="0">
                                          <p:val>
                                            <p:strVal val="0-#ppt_w/2"/>
                                          </p:val>
                                        </p:tav>
                                        <p:tav tm="100000">
                                          <p:val>
                                            <p:strVal val="#ppt_x"/>
                                          </p:val>
                                        </p:tav>
                                      </p:tavLst>
                                    </p:anim>
                                    <p:anim calcmode="lin" valueType="num">
                                      <p:cBhvr additive="base">
                                        <p:cTn id="20" dur="125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300" fill="hold"/>
                                        <p:tgtEl>
                                          <p:spTgt spid="15"/>
                                        </p:tgtEl>
                                        <p:attrNameLst>
                                          <p:attrName>ppt_x</p:attrName>
                                        </p:attrNameLst>
                                      </p:cBhvr>
                                      <p:tavLst>
                                        <p:tav tm="0">
                                          <p:val>
                                            <p:strVal val="0-#ppt_w/2"/>
                                          </p:val>
                                        </p:tav>
                                        <p:tav tm="100000">
                                          <p:val>
                                            <p:strVal val="#ppt_x"/>
                                          </p:val>
                                        </p:tav>
                                      </p:tavLst>
                                    </p:anim>
                                    <p:anim calcmode="lin" valueType="num">
                                      <p:cBhvr additive="base">
                                        <p:cTn id="25" dur="13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5"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C2B214-45F6-48CF-A36D-7E8E316B76AC}"/>
              </a:ext>
            </a:extLst>
          </p:cNvPr>
          <p:cNvSpPr txBox="1"/>
          <p:nvPr/>
        </p:nvSpPr>
        <p:spPr>
          <a:xfrm>
            <a:off x="167640" y="843677"/>
            <a:ext cx="11643360" cy="5693866"/>
          </a:xfrm>
          <a:prstGeom prst="rect">
            <a:avLst/>
          </a:prstGeom>
          <a:noFill/>
        </p:spPr>
        <p:txBody>
          <a:bodyPr wrap="square" rtlCol="0">
            <a:spAutoFit/>
          </a:bodyPr>
          <a:lstStyle/>
          <a:p>
            <a:pPr lvl="1" algn="ctr"/>
            <a:r>
              <a:rPr lang="en-IN" sz="3600" b="1" dirty="0">
                <a:latin typeface="BauerBodni Blk BT" panose="02070803090706020303" pitchFamily="18" charset="0"/>
              </a:rPr>
              <a:t>       </a:t>
            </a:r>
            <a:r>
              <a:rPr lang="en-IN" sz="3600" b="1" dirty="0">
                <a:solidFill>
                  <a:srgbClr val="FFC000"/>
                </a:solidFill>
                <a:latin typeface="BauerBodni Blk BT" panose="02070803090706020303" pitchFamily="18" charset="0"/>
              </a:rPr>
              <a:t>PROBLEM 2:</a:t>
            </a:r>
          </a:p>
          <a:p>
            <a:pPr lvl="1" algn="ctr"/>
            <a:r>
              <a:rPr lang="en-IN" sz="3600" b="1" dirty="0">
                <a:solidFill>
                  <a:srgbClr val="7030A0"/>
                </a:solidFill>
                <a:latin typeface="BauerBodni Blk BT" panose="02070803090706020303" pitchFamily="18" charset="0"/>
              </a:rPr>
              <a:t>ENSURING CHILD SAFETY </a:t>
            </a:r>
            <a:endParaRPr lang="en-IN" sz="3600" b="1" dirty="0">
              <a:solidFill>
                <a:srgbClr val="7030A0"/>
              </a:solidFill>
              <a:latin typeface="Century725 Blk BT" panose="02040904070705020304" pitchFamily="18" charset="0"/>
            </a:endParaRPr>
          </a:p>
          <a:p>
            <a:r>
              <a:rPr lang="en-IN" sz="3600" b="1" dirty="0">
                <a:solidFill>
                  <a:schemeClr val="accent1">
                    <a:lumMod val="50000"/>
                  </a:schemeClr>
                </a:solidFill>
                <a:latin typeface="BauerBodni Blk BT" panose="02070803090706020303" pitchFamily="18" charset="0"/>
              </a:rPr>
              <a:t>  </a:t>
            </a:r>
            <a:r>
              <a:rPr lang="en-IN" sz="3600" b="1" dirty="0">
                <a:solidFill>
                  <a:schemeClr val="bg1"/>
                </a:solidFill>
                <a:latin typeface="BauerBodni Blk BT" panose="02070803090706020303" pitchFamily="18" charset="0"/>
              </a:rPr>
              <a:t>Giving children a digital caretaker</a:t>
            </a:r>
            <a:endParaRPr lang="en-IN" sz="3600" b="1" dirty="0">
              <a:solidFill>
                <a:schemeClr val="bg1"/>
              </a:solidFill>
              <a:latin typeface="Bookman Old Style" panose="02050604050505020204" pitchFamily="18" charset="0"/>
            </a:endParaRPr>
          </a:p>
          <a:p>
            <a:pPr marL="285750" indent="-285750">
              <a:buFont typeface="Arial" panose="020B0604020202020204" pitchFamily="34" charset="0"/>
              <a:buChar char="•"/>
            </a:pPr>
            <a:r>
              <a:rPr lang="en-US" sz="2400" dirty="0">
                <a:solidFill>
                  <a:schemeClr val="bg1"/>
                </a:solidFill>
              </a:rPr>
              <a:t>Parents and guardians frequently worry about losing track of their children in crowded public spaces.</a:t>
            </a:r>
          </a:p>
          <a:p>
            <a:pPr marL="285750" indent="-285750">
              <a:buFont typeface="Arial" panose="020B0604020202020204" pitchFamily="34" charset="0"/>
              <a:buChar char="•"/>
            </a:pPr>
            <a:r>
              <a:rPr lang="en-US" sz="2400" dirty="0">
                <a:solidFill>
                  <a:schemeClr val="bg1"/>
                </a:solidFill>
              </a:rPr>
              <a:t>Owing to the existing scenario child kidnapping is real concern </a:t>
            </a:r>
          </a:p>
          <a:p>
            <a:pPr marL="285750" indent="-285750">
              <a:buFont typeface="Arial" panose="020B0604020202020204" pitchFamily="34" charset="0"/>
              <a:buChar char="•"/>
            </a:pPr>
            <a:r>
              <a:rPr lang="en-US" sz="2400" dirty="0">
                <a:solidFill>
                  <a:schemeClr val="bg1"/>
                </a:solidFill>
              </a:rPr>
              <a:t>Existing methods like shouting or phone calls are often ineffective or unreliable as children may not be able to communicate with technology at such a younger age&gt;</a:t>
            </a:r>
          </a:p>
          <a:p>
            <a:pPr marL="285750" indent="-285750">
              <a:buFont typeface="Arial" panose="020B0604020202020204" pitchFamily="34" charset="0"/>
              <a:buChar char="•"/>
            </a:pPr>
            <a:r>
              <a:rPr lang="en-US" sz="2400" dirty="0">
                <a:solidFill>
                  <a:schemeClr val="bg1"/>
                </a:solidFill>
              </a:rPr>
              <a:t>Our wearable safety device incorporates GPS tracking and live video streaming via an ESP32 to help parents monitor their child's location and well-being, providing peace of mind.</a:t>
            </a:r>
          </a:p>
          <a:p>
            <a:pPr marL="285750" indent="-285750">
              <a:buFont typeface="Arial" panose="020B0604020202020204" pitchFamily="34" charset="0"/>
              <a:buChar char="•"/>
            </a:pPr>
            <a:r>
              <a:rPr lang="en-US" sz="2400" dirty="0">
                <a:solidFill>
                  <a:schemeClr val="bg1"/>
                </a:solidFill>
              </a:rPr>
              <a:t>Children can come in contact with their parents easily and quickly</a:t>
            </a:r>
          </a:p>
          <a:p>
            <a:endParaRPr lang="en-IN" dirty="0">
              <a:solidFill>
                <a:schemeClr val="bg1"/>
              </a:solidFill>
            </a:endParaRPr>
          </a:p>
          <a:p>
            <a:endParaRPr lang="en-IN" dirty="0"/>
          </a:p>
        </p:txBody>
      </p:sp>
    </p:spTree>
    <p:extLst>
      <p:ext uri="{BB962C8B-B14F-4D97-AF65-F5344CB8AC3E}">
        <p14:creationId xmlns:p14="http://schemas.microsoft.com/office/powerpoint/2010/main" val="4291333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0">
              <a:schemeClr val="accent5">
                <a:lumMod val="75000"/>
              </a:schemeClr>
            </a:gs>
            <a:gs pos="43000">
              <a:srgbClr val="9AC1E5"/>
            </a:gs>
            <a:gs pos="73000">
              <a:schemeClr val="accent5">
                <a:lumMod val="75000"/>
              </a:schemeClr>
            </a:gs>
            <a:gs pos="100000">
              <a:schemeClr val="accent5">
                <a:lumMod val="40000"/>
                <a:lumOff val="60000"/>
              </a:schemeClr>
            </a:gs>
          </a:gsLst>
          <a:lin ang="2700000" scaled="1"/>
        </a:gra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B67B84A2-727C-4050-AB2E-7D07991BC2C6}"/>
              </a:ext>
            </a:extLst>
          </p:cNvPr>
          <p:cNvSpPr txBox="1"/>
          <p:nvPr/>
        </p:nvSpPr>
        <p:spPr>
          <a:xfrm>
            <a:off x="-1057282" y="4814455"/>
            <a:ext cx="757741" cy="1569660"/>
          </a:xfrm>
          <a:prstGeom prst="rect">
            <a:avLst/>
          </a:prstGeom>
          <a:noFill/>
        </p:spPr>
        <p:txBody>
          <a:bodyPr wrap="square" rtlCol="0">
            <a:spAutoFit/>
          </a:bodyPr>
          <a:lstStyle/>
          <a:p>
            <a:r>
              <a:rPr lang="en-IN" sz="9600" dirty="0">
                <a:solidFill>
                  <a:srgbClr val="660066"/>
                </a:solidFill>
              </a:rPr>
              <a:t>2</a:t>
            </a:r>
          </a:p>
        </p:txBody>
      </p:sp>
      <p:sp>
        <p:nvSpPr>
          <p:cNvPr id="35" name="TextBox 34">
            <a:extLst>
              <a:ext uri="{FF2B5EF4-FFF2-40B4-BE49-F238E27FC236}">
                <a16:creationId xmlns:a16="http://schemas.microsoft.com/office/drawing/2014/main" id="{536E4359-7964-4C39-BB20-5B6A2C97F98D}"/>
              </a:ext>
            </a:extLst>
          </p:cNvPr>
          <p:cNvSpPr txBox="1"/>
          <p:nvPr/>
        </p:nvSpPr>
        <p:spPr>
          <a:xfrm>
            <a:off x="-1597311" y="2907709"/>
            <a:ext cx="757741" cy="1569660"/>
          </a:xfrm>
          <a:prstGeom prst="rect">
            <a:avLst/>
          </a:prstGeom>
          <a:noFill/>
        </p:spPr>
        <p:txBody>
          <a:bodyPr wrap="square" rtlCol="0">
            <a:spAutoFit/>
          </a:bodyPr>
          <a:lstStyle/>
          <a:p>
            <a:endParaRPr lang="en-IN" sz="9600" dirty="0">
              <a:solidFill>
                <a:schemeClr val="accent1">
                  <a:lumMod val="50000"/>
                </a:schemeClr>
              </a:solidFill>
            </a:endParaRPr>
          </a:p>
        </p:txBody>
      </p:sp>
      <p:sp>
        <p:nvSpPr>
          <p:cNvPr id="40" name="Rectangle 39">
            <a:extLst>
              <a:ext uri="{FF2B5EF4-FFF2-40B4-BE49-F238E27FC236}">
                <a16:creationId xmlns:a16="http://schemas.microsoft.com/office/drawing/2014/main" id="{714D8E0F-BDE6-4A67-8D7E-FD735EC14C94}"/>
              </a:ext>
            </a:extLst>
          </p:cNvPr>
          <p:cNvSpPr/>
          <p:nvPr/>
        </p:nvSpPr>
        <p:spPr>
          <a:xfrm>
            <a:off x="-3753216" y="13999"/>
            <a:ext cx="10972800" cy="696408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41" name="Rectangle: Rounded Corners 40">
            <a:extLst>
              <a:ext uri="{FF2B5EF4-FFF2-40B4-BE49-F238E27FC236}">
                <a16:creationId xmlns:a16="http://schemas.microsoft.com/office/drawing/2014/main" id="{F12C5940-6DE5-464D-93E0-9FD070DA5430}"/>
              </a:ext>
            </a:extLst>
          </p:cNvPr>
          <p:cNvSpPr/>
          <p:nvPr/>
        </p:nvSpPr>
        <p:spPr>
          <a:xfrm>
            <a:off x="6938479" y="945809"/>
            <a:ext cx="1205346" cy="123806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900CC"/>
              </a:solidFill>
            </a:endParaRPr>
          </a:p>
        </p:txBody>
      </p:sp>
      <p:sp>
        <p:nvSpPr>
          <p:cNvPr id="42" name="TextBox 41">
            <a:extLst>
              <a:ext uri="{FF2B5EF4-FFF2-40B4-BE49-F238E27FC236}">
                <a16:creationId xmlns:a16="http://schemas.microsoft.com/office/drawing/2014/main" id="{4A3ACC98-394C-4781-981E-B79CAFABCD82}"/>
              </a:ext>
            </a:extLst>
          </p:cNvPr>
          <p:cNvSpPr txBox="1"/>
          <p:nvPr/>
        </p:nvSpPr>
        <p:spPr>
          <a:xfrm>
            <a:off x="7232215" y="766564"/>
            <a:ext cx="811262" cy="1593941"/>
          </a:xfrm>
          <a:prstGeom prst="rect">
            <a:avLst/>
          </a:prstGeom>
          <a:noFill/>
        </p:spPr>
        <p:txBody>
          <a:bodyPr wrap="square" rtlCol="0">
            <a:spAutoFit/>
          </a:bodyPr>
          <a:lstStyle/>
          <a:p>
            <a:pPr algn="ctr"/>
            <a:r>
              <a:rPr lang="en-IN" sz="9600" dirty="0">
                <a:solidFill>
                  <a:schemeClr val="accent5">
                    <a:lumMod val="75000"/>
                  </a:schemeClr>
                </a:solidFill>
              </a:rPr>
              <a:t>5</a:t>
            </a:r>
          </a:p>
        </p:txBody>
      </p:sp>
      <p:grpSp>
        <p:nvGrpSpPr>
          <p:cNvPr id="48" name="Group 47">
            <a:extLst>
              <a:ext uri="{FF2B5EF4-FFF2-40B4-BE49-F238E27FC236}">
                <a16:creationId xmlns:a16="http://schemas.microsoft.com/office/drawing/2014/main" id="{73DDFE33-A038-478A-A797-0752EF23B148}"/>
              </a:ext>
            </a:extLst>
          </p:cNvPr>
          <p:cNvGrpSpPr/>
          <p:nvPr/>
        </p:nvGrpSpPr>
        <p:grpSpPr>
          <a:xfrm>
            <a:off x="-7106579" y="-84562"/>
            <a:ext cx="8929277" cy="7062649"/>
            <a:chOff x="-7797918" y="-102325"/>
            <a:chExt cx="8929277" cy="7062649"/>
          </a:xfrm>
        </p:grpSpPr>
        <p:sp>
          <p:nvSpPr>
            <p:cNvPr id="49" name="Rectangle 48">
              <a:extLst>
                <a:ext uri="{FF2B5EF4-FFF2-40B4-BE49-F238E27FC236}">
                  <a16:creationId xmlns:a16="http://schemas.microsoft.com/office/drawing/2014/main" id="{EC797F78-4F5F-419D-880A-EF8FC7F04047}"/>
                </a:ext>
              </a:extLst>
            </p:cNvPr>
            <p:cNvSpPr/>
            <p:nvPr/>
          </p:nvSpPr>
          <p:spPr>
            <a:xfrm>
              <a:off x="-7797918" y="-102325"/>
              <a:ext cx="8220169" cy="706264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50" name="Rectangle: Rounded Corners 49">
              <a:extLst>
                <a:ext uri="{FF2B5EF4-FFF2-40B4-BE49-F238E27FC236}">
                  <a16:creationId xmlns:a16="http://schemas.microsoft.com/office/drawing/2014/main" id="{59079C6E-10C7-49C4-ABAB-6394CA6CE026}"/>
                </a:ext>
              </a:extLst>
            </p:cNvPr>
            <p:cNvSpPr/>
            <p:nvPr/>
          </p:nvSpPr>
          <p:spPr>
            <a:xfrm>
              <a:off x="228385" y="547740"/>
              <a:ext cx="902974" cy="125558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9900CC"/>
                </a:solidFill>
              </a:endParaRPr>
            </a:p>
          </p:txBody>
        </p:sp>
        <p:sp>
          <p:nvSpPr>
            <p:cNvPr id="51" name="TextBox 50">
              <a:extLst>
                <a:ext uri="{FF2B5EF4-FFF2-40B4-BE49-F238E27FC236}">
                  <a16:creationId xmlns:a16="http://schemas.microsoft.com/office/drawing/2014/main" id="{D921C7EE-0616-491C-B204-804242D7342A}"/>
                </a:ext>
              </a:extLst>
            </p:cNvPr>
            <p:cNvSpPr txBox="1"/>
            <p:nvPr/>
          </p:nvSpPr>
          <p:spPr>
            <a:xfrm>
              <a:off x="387076" y="343423"/>
              <a:ext cx="607749" cy="1616500"/>
            </a:xfrm>
            <a:prstGeom prst="rect">
              <a:avLst/>
            </a:prstGeom>
            <a:noFill/>
          </p:spPr>
          <p:txBody>
            <a:bodyPr wrap="square" rtlCol="0">
              <a:spAutoFit/>
            </a:bodyPr>
            <a:lstStyle/>
            <a:p>
              <a:pPr algn="ctr"/>
              <a:r>
                <a:rPr lang="en-IN" sz="9600" dirty="0">
                  <a:solidFill>
                    <a:schemeClr val="accent5">
                      <a:lumMod val="75000"/>
                    </a:schemeClr>
                  </a:solidFill>
                </a:rPr>
                <a:t>6</a:t>
              </a:r>
            </a:p>
          </p:txBody>
        </p:sp>
      </p:grpSp>
      <p:sp>
        <p:nvSpPr>
          <p:cNvPr id="52" name="TextBox 51">
            <a:hlinkClick r:id="" action="ppaction://hlinkshowjump?jump=nextslide"/>
            <a:extLst>
              <a:ext uri="{FF2B5EF4-FFF2-40B4-BE49-F238E27FC236}">
                <a16:creationId xmlns:a16="http://schemas.microsoft.com/office/drawing/2014/main" id="{C8DE9802-99E7-4F62-9EFB-2C50D50508C1}"/>
              </a:ext>
            </a:extLst>
          </p:cNvPr>
          <p:cNvSpPr txBox="1"/>
          <p:nvPr/>
        </p:nvSpPr>
        <p:spPr>
          <a:xfrm>
            <a:off x="1478572" y="650834"/>
            <a:ext cx="5943600" cy="1631216"/>
          </a:xfrm>
          <a:prstGeom prst="rect">
            <a:avLst/>
          </a:prstGeom>
          <a:noFill/>
        </p:spPr>
        <p:txBody>
          <a:bodyPr wrap="square" rtlCol="0">
            <a:spAutoFit/>
          </a:bodyPr>
          <a:lstStyle/>
          <a:p>
            <a:pPr algn="ctr"/>
            <a:r>
              <a:rPr lang="en-IN" sz="4000" b="1" dirty="0">
                <a:solidFill>
                  <a:srgbClr val="FFFF00"/>
                </a:solidFill>
              </a:rPr>
              <a:t>Compact and Wearable</a:t>
            </a:r>
            <a:endParaRPr lang="en-IN" sz="7200" b="1" dirty="0">
              <a:solidFill>
                <a:srgbClr val="FFFF00"/>
              </a:solidFill>
              <a:latin typeface="African" pitchFamily="2" charset="0"/>
            </a:endParaRPr>
          </a:p>
          <a:p>
            <a:pPr algn="ctr"/>
            <a:endParaRPr lang="en-IN" sz="6000" b="1" dirty="0">
              <a:solidFill>
                <a:srgbClr val="FFFF00"/>
              </a:solidFill>
              <a:latin typeface="African" pitchFamily="2" charset="0"/>
            </a:endParaRPr>
          </a:p>
        </p:txBody>
      </p:sp>
      <p:sp>
        <p:nvSpPr>
          <p:cNvPr id="53" name="TextBox 52">
            <a:extLst>
              <a:ext uri="{FF2B5EF4-FFF2-40B4-BE49-F238E27FC236}">
                <a16:creationId xmlns:a16="http://schemas.microsoft.com/office/drawing/2014/main" id="{1AC3B618-4275-48E6-B01C-EED79B67FD2B}"/>
              </a:ext>
            </a:extLst>
          </p:cNvPr>
          <p:cNvSpPr txBox="1"/>
          <p:nvPr/>
        </p:nvSpPr>
        <p:spPr>
          <a:xfrm>
            <a:off x="1053540" y="1554973"/>
            <a:ext cx="6262177" cy="3539430"/>
          </a:xfrm>
          <a:prstGeom prst="rect">
            <a:avLst/>
          </a:prstGeom>
          <a:noFill/>
        </p:spPr>
        <p:txBody>
          <a:bodyPr wrap="square" rtlCol="0">
            <a:spAutoFit/>
          </a:bodyPr>
          <a:lstStyle/>
          <a:p>
            <a:pPr fontAlgn="base"/>
            <a:r>
              <a:rPr lang="en-US" b="1" dirty="0">
                <a:solidFill>
                  <a:schemeClr val="bg1"/>
                </a:solidFill>
              </a:rPr>
              <a:t>              </a:t>
            </a:r>
            <a:r>
              <a:rPr lang="en-US" sz="3200" dirty="0">
                <a:solidFill>
                  <a:schemeClr val="bg1"/>
                </a:solidFill>
              </a:rPr>
              <a:t>The compact size and band-shaped design of your safety device make it comfortable to wear and ensures that it's always within reach. Smartphones are usually carried in pockets or bags, which might not be as accessible during emergencies</a:t>
            </a:r>
            <a:r>
              <a:rPr lang="en-US" dirty="0"/>
              <a:t>.</a:t>
            </a:r>
            <a:endParaRPr lang="en-IN" dirty="0"/>
          </a:p>
        </p:txBody>
      </p:sp>
    </p:spTree>
    <p:extLst>
      <p:ext uri="{BB962C8B-B14F-4D97-AF65-F5344CB8AC3E}">
        <p14:creationId xmlns:p14="http://schemas.microsoft.com/office/powerpoint/2010/main" val="285207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250" fill="hold"/>
                                        <p:tgtEl>
                                          <p:spTgt spid="42"/>
                                        </p:tgtEl>
                                        <p:attrNameLst>
                                          <p:attrName>ppt_x</p:attrName>
                                        </p:attrNameLst>
                                      </p:cBhvr>
                                      <p:tavLst>
                                        <p:tav tm="0">
                                          <p:val>
                                            <p:strVal val="0-#ppt_w/2"/>
                                          </p:val>
                                        </p:tav>
                                        <p:tav tm="100000">
                                          <p:val>
                                            <p:strVal val="#ppt_x"/>
                                          </p:val>
                                        </p:tav>
                                      </p:tavLst>
                                    </p:anim>
                                    <p:anim calcmode="lin" valueType="num">
                                      <p:cBhvr additive="base">
                                        <p:cTn id="8" dur="125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1250" fill="hold"/>
                                        <p:tgtEl>
                                          <p:spTgt spid="41"/>
                                        </p:tgtEl>
                                        <p:attrNameLst>
                                          <p:attrName>ppt_x</p:attrName>
                                        </p:attrNameLst>
                                      </p:cBhvr>
                                      <p:tavLst>
                                        <p:tav tm="0">
                                          <p:val>
                                            <p:strVal val="0-#ppt_w/2"/>
                                          </p:val>
                                        </p:tav>
                                        <p:tav tm="100000">
                                          <p:val>
                                            <p:strVal val="#ppt_x"/>
                                          </p:val>
                                        </p:tav>
                                      </p:tavLst>
                                    </p:anim>
                                    <p:anim calcmode="lin" valueType="num">
                                      <p:cBhvr additive="base">
                                        <p:cTn id="12" dur="125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250" fill="hold"/>
                                        <p:tgtEl>
                                          <p:spTgt spid="52"/>
                                        </p:tgtEl>
                                        <p:attrNameLst>
                                          <p:attrName>ppt_x</p:attrName>
                                        </p:attrNameLst>
                                      </p:cBhvr>
                                      <p:tavLst>
                                        <p:tav tm="0">
                                          <p:val>
                                            <p:strVal val="0-#ppt_w/2"/>
                                          </p:val>
                                        </p:tav>
                                        <p:tav tm="100000">
                                          <p:val>
                                            <p:strVal val="#ppt_x"/>
                                          </p:val>
                                        </p:tav>
                                      </p:tavLst>
                                    </p:anim>
                                    <p:anim calcmode="lin" valueType="num">
                                      <p:cBhvr additive="base">
                                        <p:cTn id="16" dur="1250" fill="hold"/>
                                        <p:tgtEl>
                                          <p:spTgt spid="5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1250" fill="hold"/>
                                        <p:tgtEl>
                                          <p:spTgt spid="40"/>
                                        </p:tgtEl>
                                        <p:attrNameLst>
                                          <p:attrName>ppt_x</p:attrName>
                                        </p:attrNameLst>
                                      </p:cBhvr>
                                      <p:tavLst>
                                        <p:tav tm="0">
                                          <p:val>
                                            <p:strVal val="0-#ppt_w/2"/>
                                          </p:val>
                                        </p:tav>
                                        <p:tav tm="100000">
                                          <p:val>
                                            <p:strVal val="#ppt_x"/>
                                          </p:val>
                                        </p:tav>
                                      </p:tavLst>
                                    </p:anim>
                                    <p:anim calcmode="lin" valueType="num">
                                      <p:cBhvr additive="base">
                                        <p:cTn id="20" dur="1250" fill="hold"/>
                                        <p:tgtEl>
                                          <p:spTgt spid="4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2" presetClass="entr" presetSubtype="8"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additive="base">
                                        <p:cTn id="24" dur="1250" fill="hold"/>
                                        <p:tgtEl>
                                          <p:spTgt spid="53"/>
                                        </p:tgtEl>
                                        <p:attrNameLst>
                                          <p:attrName>ppt_x</p:attrName>
                                        </p:attrNameLst>
                                      </p:cBhvr>
                                      <p:tavLst>
                                        <p:tav tm="0">
                                          <p:val>
                                            <p:strVal val="0-#ppt_w/2"/>
                                          </p:val>
                                        </p:tav>
                                        <p:tav tm="100000">
                                          <p:val>
                                            <p:strVal val="#ppt_x"/>
                                          </p:val>
                                        </p:tav>
                                      </p:tavLst>
                                    </p:anim>
                                    <p:anim calcmode="lin" valueType="num">
                                      <p:cBhvr additive="base">
                                        <p:cTn id="25" dur="12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P spid="52" grpId="0"/>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0000"/>
                <a:lumOff val="40000"/>
              </a:schemeClr>
            </a:gs>
            <a:gs pos="0">
              <a:schemeClr val="accent5">
                <a:lumMod val="75000"/>
              </a:schemeClr>
            </a:gs>
            <a:gs pos="43000">
              <a:srgbClr val="9AC1E5"/>
            </a:gs>
            <a:gs pos="73000">
              <a:schemeClr val="accent5">
                <a:lumMod val="75000"/>
              </a:schemeClr>
            </a:gs>
            <a:gs pos="100000">
              <a:schemeClr val="accent5">
                <a:lumMod val="40000"/>
                <a:lumOff val="60000"/>
              </a:schemeClr>
            </a:gs>
          </a:gsLst>
          <a:lin ang="2700000" scaled="1"/>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D6E4223-6D57-43F6-AEB6-2470A8401B15}"/>
              </a:ext>
            </a:extLst>
          </p:cNvPr>
          <p:cNvSpPr txBox="1"/>
          <p:nvPr/>
        </p:nvSpPr>
        <p:spPr>
          <a:xfrm>
            <a:off x="-1597311" y="2907709"/>
            <a:ext cx="757741" cy="1569660"/>
          </a:xfrm>
          <a:prstGeom prst="rect">
            <a:avLst/>
          </a:prstGeom>
          <a:noFill/>
        </p:spPr>
        <p:txBody>
          <a:bodyPr wrap="square" rtlCol="0">
            <a:spAutoFit/>
          </a:bodyPr>
          <a:lstStyle/>
          <a:p>
            <a:endParaRPr lang="en-IN" sz="9600" dirty="0">
              <a:solidFill>
                <a:schemeClr val="accent1">
                  <a:lumMod val="50000"/>
                </a:schemeClr>
              </a:solidFill>
            </a:endParaRPr>
          </a:p>
        </p:txBody>
      </p:sp>
      <p:sp>
        <p:nvSpPr>
          <p:cNvPr id="26" name="Rectangle 25">
            <a:extLst>
              <a:ext uri="{FF2B5EF4-FFF2-40B4-BE49-F238E27FC236}">
                <a16:creationId xmlns:a16="http://schemas.microsoft.com/office/drawing/2014/main" id="{23AA10A1-4472-49BA-8EB9-90CA11674900}"/>
              </a:ext>
            </a:extLst>
          </p:cNvPr>
          <p:cNvSpPr/>
          <p:nvPr/>
        </p:nvSpPr>
        <p:spPr>
          <a:xfrm>
            <a:off x="-4308947" y="-173625"/>
            <a:ext cx="10145599" cy="706264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7030A0"/>
              </a:solidFill>
            </a:endParaRPr>
          </a:p>
        </p:txBody>
      </p:sp>
      <p:sp>
        <p:nvSpPr>
          <p:cNvPr id="27" name="Rectangle: Rounded Corners 26">
            <a:extLst>
              <a:ext uri="{FF2B5EF4-FFF2-40B4-BE49-F238E27FC236}">
                <a16:creationId xmlns:a16="http://schemas.microsoft.com/office/drawing/2014/main" id="{E3C4D578-74EF-41CB-8289-76512E0E0BDA}"/>
              </a:ext>
            </a:extLst>
          </p:cNvPr>
          <p:cNvSpPr/>
          <p:nvPr/>
        </p:nvSpPr>
        <p:spPr>
          <a:xfrm>
            <a:off x="5597376" y="476440"/>
            <a:ext cx="1114480" cy="125558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9900CC"/>
              </a:solidFill>
            </a:endParaRPr>
          </a:p>
        </p:txBody>
      </p:sp>
      <p:sp>
        <p:nvSpPr>
          <p:cNvPr id="28" name="TextBox 27">
            <a:extLst>
              <a:ext uri="{FF2B5EF4-FFF2-40B4-BE49-F238E27FC236}">
                <a16:creationId xmlns:a16="http://schemas.microsoft.com/office/drawing/2014/main" id="{BE71EAD1-3DCE-419A-BBBB-62CFF818BD87}"/>
              </a:ext>
            </a:extLst>
          </p:cNvPr>
          <p:cNvSpPr txBox="1"/>
          <p:nvPr/>
        </p:nvSpPr>
        <p:spPr>
          <a:xfrm>
            <a:off x="5793238" y="272123"/>
            <a:ext cx="750104" cy="1616500"/>
          </a:xfrm>
          <a:prstGeom prst="rect">
            <a:avLst/>
          </a:prstGeom>
          <a:noFill/>
        </p:spPr>
        <p:txBody>
          <a:bodyPr wrap="square" rtlCol="0">
            <a:spAutoFit/>
          </a:bodyPr>
          <a:lstStyle/>
          <a:p>
            <a:pPr algn="ctr"/>
            <a:r>
              <a:rPr lang="en-IN" sz="9600" dirty="0">
                <a:solidFill>
                  <a:schemeClr val="accent5">
                    <a:lumMod val="75000"/>
                  </a:schemeClr>
                </a:solidFill>
              </a:rPr>
              <a:t>6</a:t>
            </a:r>
          </a:p>
        </p:txBody>
      </p:sp>
      <p:sp>
        <p:nvSpPr>
          <p:cNvPr id="29" name="TextBox 28">
            <a:extLst>
              <a:ext uri="{FF2B5EF4-FFF2-40B4-BE49-F238E27FC236}">
                <a16:creationId xmlns:a16="http://schemas.microsoft.com/office/drawing/2014/main" id="{93802F87-DA68-41BE-AE3A-A6E86530FACE}"/>
              </a:ext>
            </a:extLst>
          </p:cNvPr>
          <p:cNvSpPr txBox="1"/>
          <p:nvPr/>
        </p:nvSpPr>
        <p:spPr>
          <a:xfrm>
            <a:off x="-171072" y="-33127"/>
            <a:ext cx="5943600" cy="1631216"/>
          </a:xfrm>
          <a:prstGeom prst="rect">
            <a:avLst/>
          </a:prstGeom>
          <a:noFill/>
        </p:spPr>
        <p:txBody>
          <a:bodyPr wrap="square" rtlCol="0">
            <a:spAutoFit/>
          </a:bodyPr>
          <a:lstStyle/>
          <a:p>
            <a:pPr algn="ctr"/>
            <a:r>
              <a:rPr lang="en-IN" sz="3200" b="1" dirty="0">
                <a:solidFill>
                  <a:srgbClr val="FFFF00"/>
                </a:solidFill>
              </a:rPr>
              <a:t>Extended Battery Life</a:t>
            </a:r>
            <a:r>
              <a:rPr lang="en-IN" sz="4000" b="1" dirty="0">
                <a:solidFill>
                  <a:srgbClr val="FFFF00"/>
                </a:solidFill>
                <a:latin typeface="African" pitchFamily="2" charset="0"/>
              </a:rPr>
              <a:t> </a:t>
            </a:r>
          </a:p>
          <a:p>
            <a:pPr algn="ctr"/>
            <a:endParaRPr lang="en-IN" sz="6000" b="1" dirty="0">
              <a:solidFill>
                <a:srgbClr val="FFFF00"/>
              </a:solidFill>
              <a:latin typeface="African" pitchFamily="2" charset="0"/>
            </a:endParaRPr>
          </a:p>
        </p:txBody>
      </p:sp>
      <p:sp>
        <p:nvSpPr>
          <p:cNvPr id="30" name="TextBox 29">
            <a:extLst>
              <a:ext uri="{FF2B5EF4-FFF2-40B4-BE49-F238E27FC236}">
                <a16:creationId xmlns:a16="http://schemas.microsoft.com/office/drawing/2014/main" id="{5F6398A4-135C-44C8-823A-44371F992F32}"/>
              </a:ext>
            </a:extLst>
          </p:cNvPr>
          <p:cNvSpPr txBox="1"/>
          <p:nvPr/>
        </p:nvSpPr>
        <p:spPr>
          <a:xfrm>
            <a:off x="360947" y="782481"/>
            <a:ext cx="5579322" cy="5632311"/>
          </a:xfrm>
          <a:prstGeom prst="rect">
            <a:avLst/>
          </a:prstGeom>
          <a:noFill/>
        </p:spPr>
        <p:txBody>
          <a:bodyPr wrap="square" rtlCol="0">
            <a:spAutoFit/>
          </a:bodyPr>
          <a:lstStyle/>
          <a:p>
            <a:pPr fontAlgn="base"/>
            <a:r>
              <a:rPr lang="en-US" sz="3600" b="1" dirty="0">
                <a:solidFill>
                  <a:schemeClr val="bg1"/>
                </a:solidFill>
              </a:rPr>
              <a:t>Our safety device can be optimized for extended battery life, ensuring that it remains operational when needed. Smartphones and smartwatches have numerous power-hungry applications that can deplete their batteries quickly.</a:t>
            </a:r>
            <a:endParaRPr lang="en-IN" sz="3600" b="1" dirty="0">
              <a:solidFill>
                <a:schemeClr val="bg1"/>
              </a:solidFill>
            </a:endParaRPr>
          </a:p>
        </p:txBody>
      </p:sp>
    </p:spTree>
    <p:extLst>
      <p:ext uri="{BB962C8B-B14F-4D97-AF65-F5344CB8AC3E}">
        <p14:creationId xmlns:p14="http://schemas.microsoft.com/office/powerpoint/2010/main" val="348898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250" fill="hold"/>
                                        <p:tgtEl>
                                          <p:spTgt spid="27"/>
                                        </p:tgtEl>
                                        <p:attrNameLst>
                                          <p:attrName>ppt_x</p:attrName>
                                        </p:attrNameLst>
                                      </p:cBhvr>
                                      <p:tavLst>
                                        <p:tav tm="0">
                                          <p:val>
                                            <p:strVal val="0-#ppt_w/2"/>
                                          </p:val>
                                        </p:tav>
                                        <p:tav tm="100000">
                                          <p:val>
                                            <p:strVal val="#ppt_x"/>
                                          </p:val>
                                        </p:tav>
                                      </p:tavLst>
                                    </p:anim>
                                    <p:anim calcmode="lin" valueType="num">
                                      <p:cBhvr additive="base">
                                        <p:cTn id="8" dur="125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250" fill="hold"/>
                                        <p:tgtEl>
                                          <p:spTgt spid="28"/>
                                        </p:tgtEl>
                                        <p:attrNameLst>
                                          <p:attrName>ppt_x</p:attrName>
                                        </p:attrNameLst>
                                      </p:cBhvr>
                                      <p:tavLst>
                                        <p:tav tm="0">
                                          <p:val>
                                            <p:strVal val="0-#ppt_w/2"/>
                                          </p:val>
                                        </p:tav>
                                        <p:tav tm="100000">
                                          <p:val>
                                            <p:strVal val="#ppt_x"/>
                                          </p:val>
                                        </p:tav>
                                      </p:tavLst>
                                    </p:anim>
                                    <p:anim calcmode="lin" valueType="num">
                                      <p:cBhvr additive="base">
                                        <p:cTn id="12" dur="125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250" fill="hold"/>
                                        <p:tgtEl>
                                          <p:spTgt spid="29"/>
                                        </p:tgtEl>
                                        <p:attrNameLst>
                                          <p:attrName>ppt_x</p:attrName>
                                        </p:attrNameLst>
                                      </p:cBhvr>
                                      <p:tavLst>
                                        <p:tav tm="0">
                                          <p:val>
                                            <p:strVal val="0-#ppt_w/2"/>
                                          </p:val>
                                        </p:tav>
                                        <p:tav tm="100000">
                                          <p:val>
                                            <p:strVal val="#ppt_x"/>
                                          </p:val>
                                        </p:tav>
                                      </p:tavLst>
                                    </p:anim>
                                    <p:anim calcmode="lin" valueType="num">
                                      <p:cBhvr additive="base">
                                        <p:cTn id="16" dur="125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250" fill="hold"/>
                                        <p:tgtEl>
                                          <p:spTgt spid="26"/>
                                        </p:tgtEl>
                                        <p:attrNameLst>
                                          <p:attrName>ppt_x</p:attrName>
                                        </p:attrNameLst>
                                      </p:cBhvr>
                                      <p:tavLst>
                                        <p:tav tm="0">
                                          <p:val>
                                            <p:strVal val="0-#ppt_w/2"/>
                                          </p:val>
                                        </p:tav>
                                        <p:tav tm="100000">
                                          <p:val>
                                            <p:strVal val="#ppt_x"/>
                                          </p:val>
                                        </p:tav>
                                      </p:tavLst>
                                    </p:anim>
                                    <p:anim calcmode="lin" valueType="num">
                                      <p:cBhvr additive="base">
                                        <p:cTn id="20" dur="1250" fill="hold"/>
                                        <p:tgtEl>
                                          <p:spTgt spid="26"/>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2" presetClass="entr" presetSubtype="8"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1250" fill="hold"/>
                                        <p:tgtEl>
                                          <p:spTgt spid="30"/>
                                        </p:tgtEl>
                                        <p:attrNameLst>
                                          <p:attrName>ppt_x</p:attrName>
                                        </p:attrNameLst>
                                      </p:cBhvr>
                                      <p:tavLst>
                                        <p:tav tm="0">
                                          <p:val>
                                            <p:strVal val="0-#ppt_w/2"/>
                                          </p:val>
                                        </p:tav>
                                        <p:tav tm="100000">
                                          <p:val>
                                            <p:strVal val="#ppt_x"/>
                                          </p:val>
                                        </p:tav>
                                      </p:tavLst>
                                    </p:anim>
                                    <p:anim calcmode="lin" valueType="num">
                                      <p:cBhvr additive="base">
                                        <p:cTn id="25" dur="12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5146A-3399-4052-A560-DCCCAE5C1AAE}"/>
              </a:ext>
            </a:extLst>
          </p:cNvPr>
          <p:cNvSpPr txBox="1"/>
          <p:nvPr/>
        </p:nvSpPr>
        <p:spPr>
          <a:xfrm>
            <a:off x="318135" y="843677"/>
            <a:ext cx="11494770" cy="5755422"/>
          </a:xfrm>
          <a:prstGeom prst="rect">
            <a:avLst/>
          </a:prstGeom>
          <a:noFill/>
        </p:spPr>
        <p:txBody>
          <a:bodyPr wrap="square" rtlCol="0">
            <a:spAutoFit/>
          </a:bodyPr>
          <a:lstStyle/>
          <a:p>
            <a:pPr lvl="1" algn="ctr"/>
            <a:r>
              <a:rPr lang="en-IN" sz="3600" b="1" dirty="0">
                <a:latin typeface="BauerBodni Blk BT" panose="02070803090706020303" pitchFamily="18" charset="0"/>
              </a:rPr>
              <a:t>       </a:t>
            </a:r>
            <a:r>
              <a:rPr lang="en-IN" sz="3600" b="1" dirty="0">
                <a:solidFill>
                  <a:srgbClr val="FFC000"/>
                </a:solidFill>
                <a:latin typeface="BauerBodni Blk BT" panose="02070803090706020303" pitchFamily="18" charset="0"/>
              </a:rPr>
              <a:t>PROBLEM 3:</a:t>
            </a:r>
          </a:p>
          <a:p>
            <a:pPr lvl="1" algn="ctr"/>
            <a:r>
              <a:rPr lang="en-IN" sz="3600" b="1" dirty="0">
                <a:solidFill>
                  <a:schemeClr val="accent2"/>
                </a:solidFill>
                <a:latin typeface="BauerBodni Blk BT" panose="02070803090706020303" pitchFamily="18" charset="0"/>
              </a:rPr>
              <a:t>ASSISTING ELDERLY INDIVIDUALS</a:t>
            </a:r>
            <a:r>
              <a:rPr lang="en-IN" sz="5400" b="1" dirty="0">
                <a:solidFill>
                  <a:schemeClr val="accent2"/>
                </a:solidFill>
                <a:latin typeface="Century725 Blk BT" panose="02040904070705020304" pitchFamily="18" charset="0"/>
              </a:rPr>
              <a:t> </a:t>
            </a:r>
            <a:endParaRPr lang="en-IN" sz="3600" b="1" dirty="0">
              <a:solidFill>
                <a:schemeClr val="accent2"/>
              </a:solidFill>
              <a:latin typeface="Century725 Blk BT" panose="02040904070705020304" pitchFamily="18" charset="0"/>
            </a:endParaRPr>
          </a:p>
          <a:p>
            <a:r>
              <a:rPr lang="en-IN" sz="3600" b="1" dirty="0">
                <a:latin typeface="BauerBodni Blk BT" panose="02070803090706020303" pitchFamily="18" charset="0"/>
              </a:rPr>
              <a:t>  </a:t>
            </a:r>
            <a:r>
              <a:rPr lang="en-IN" sz="3600" b="1" dirty="0">
                <a:solidFill>
                  <a:schemeClr val="bg1"/>
                </a:solidFill>
                <a:latin typeface="Bookman Old Style" panose="02050604050505020204" pitchFamily="18" charset="0"/>
              </a:rPr>
              <a:t>Aiding lost elders with Dementia</a:t>
            </a:r>
          </a:p>
          <a:p>
            <a:pPr marL="342900" indent="-342900">
              <a:buFont typeface="Arial" panose="020B0604020202020204" pitchFamily="34" charset="0"/>
              <a:buChar char="•"/>
            </a:pPr>
            <a:r>
              <a:rPr lang="en-US" sz="2800" dirty="0">
                <a:solidFill>
                  <a:schemeClr val="bg1"/>
                </a:solidFill>
              </a:rPr>
              <a:t>Elders suffering from dementia or cognitive impairment are prone to wandering and getting lost.</a:t>
            </a:r>
          </a:p>
          <a:p>
            <a:pPr marL="342900" indent="-342900">
              <a:buFont typeface="Arial" panose="020B0604020202020204" pitchFamily="34" charset="0"/>
              <a:buChar char="•"/>
            </a:pPr>
            <a:r>
              <a:rPr lang="en-US" sz="2800" dirty="0">
                <a:solidFill>
                  <a:schemeClr val="bg1"/>
                </a:solidFill>
              </a:rPr>
              <a:t>Existing solutions may not provide timely location information to caregivers or authorities.</a:t>
            </a:r>
          </a:p>
          <a:p>
            <a:pPr marL="342900" indent="-342900">
              <a:buFont typeface="Arial" panose="020B0604020202020204" pitchFamily="34" charset="0"/>
              <a:buChar char="•"/>
            </a:pPr>
            <a:r>
              <a:rPr lang="en-US" sz="2800" dirty="0">
                <a:solidFill>
                  <a:schemeClr val="bg1"/>
                </a:solidFill>
              </a:rPr>
              <a:t>They are not updated to existing technologies like smartphone or smartwatch &gt;</a:t>
            </a:r>
          </a:p>
          <a:p>
            <a:pPr marL="342900" indent="-342900">
              <a:buFont typeface="Arial" panose="020B0604020202020204" pitchFamily="34" charset="0"/>
              <a:buChar char="•"/>
            </a:pPr>
            <a:r>
              <a:rPr lang="en-US" sz="2800" dirty="0">
                <a:solidFill>
                  <a:schemeClr val="bg1"/>
                </a:solidFill>
              </a:rPr>
              <a:t>Our wearable safety device integrates GPS, GSM, and live video streaming to help locate lost elders quickly, ensuring their safety and well-being.</a:t>
            </a:r>
          </a:p>
          <a:p>
            <a:endParaRPr lang="en-IN" dirty="0"/>
          </a:p>
        </p:txBody>
      </p:sp>
    </p:spTree>
    <p:extLst>
      <p:ext uri="{BB962C8B-B14F-4D97-AF65-F5344CB8AC3E}">
        <p14:creationId xmlns:p14="http://schemas.microsoft.com/office/powerpoint/2010/main" val="1091843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000"/>
        </a:solidFill>
        <a:effectLst/>
      </p:bgPr>
    </p:bg>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253DB504-04AA-489E-922A-D0981ED44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734948" y="399139"/>
            <a:ext cx="2804075" cy="3891277"/>
          </a:xfrm>
          <a:prstGeom prst="rect">
            <a:avLst/>
          </a:prstGeom>
        </p:spPr>
      </p:pic>
      <p:cxnSp>
        <p:nvCxnSpPr>
          <p:cNvPr id="3" name="Straight Connector 2">
            <a:extLst>
              <a:ext uri="{FF2B5EF4-FFF2-40B4-BE49-F238E27FC236}">
                <a16:creationId xmlns:a16="http://schemas.microsoft.com/office/drawing/2014/main" id="{4E9DB60E-AC18-4A2C-88E4-A2A28525C05B}"/>
              </a:ext>
            </a:extLst>
          </p:cNvPr>
          <p:cNvCxnSpPr>
            <a:cxnSpLocks/>
          </p:cNvCxnSpPr>
          <p:nvPr/>
        </p:nvCxnSpPr>
        <p:spPr>
          <a:xfrm flipV="1">
            <a:off x="634365" y="800118"/>
            <a:ext cx="11024235" cy="42565"/>
          </a:xfrm>
          <a:prstGeom prst="line">
            <a:avLst/>
          </a:prstGeom>
          <a:ln w="47625">
            <a:gradFill>
              <a:gsLst>
                <a:gs pos="8000">
                  <a:srgbClr val="001000"/>
                </a:gs>
                <a:gs pos="24000">
                  <a:schemeClr val="accent4">
                    <a:lumMod val="75000"/>
                  </a:schemeClr>
                </a:gs>
                <a:gs pos="100000">
                  <a:srgbClr val="001000"/>
                </a:gs>
              </a:gsLst>
              <a:lin ang="6000000" scaled="0"/>
            </a:gra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71BF1F6-8E60-4A70-B374-A7F08F43329C}"/>
              </a:ext>
            </a:extLst>
          </p:cNvPr>
          <p:cNvSpPr txBox="1"/>
          <p:nvPr/>
        </p:nvSpPr>
        <p:spPr>
          <a:xfrm>
            <a:off x="2335530" y="-16480"/>
            <a:ext cx="7520940" cy="830997"/>
          </a:xfrm>
          <a:prstGeom prst="rect">
            <a:avLst/>
          </a:prstGeom>
          <a:noFill/>
        </p:spPr>
        <p:txBody>
          <a:bodyPr wrap="square" rtlCol="0">
            <a:spAutoFit/>
          </a:bodyPr>
          <a:lstStyle/>
          <a:p>
            <a:pPr algn="ctr"/>
            <a:r>
              <a:rPr lang="en-IN" sz="4800" b="1" dirty="0">
                <a:solidFill>
                  <a:schemeClr val="bg1"/>
                </a:solidFill>
                <a:effectLst>
                  <a:glow rad="63500">
                    <a:schemeClr val="accent2">
                      <a:satMod val="175000"/>
                      <a:alpha val="40000"/>
                    </a:schemeClr>
                  </a:glow>
                </a:effectLst>
                <a:latin typeface="Montserrat SemiBold" panose="00000700000000000000" pitchFamily="50" charset="0"/>
              </a:rPr>
              <a:t>COMPONENTS USED</a:t>
            </a:r>
          </a:p>
        </p:txBody>
      </p:sp>
      <p:sp>
        <p:nvSpPr>
          <p:cNvPr id="31" name="Rectangle 30">
            <a:extLst>
              <a:ext uri="{FF2B5EF4-FFF2-40B4-BE49-F238E27FC236}">
                <a16:creationId xmlns:a16="http://schemas.microsoft.com/office/drawing/2014/main" id="{5FFC34DF-CE05-4DAC-861C-4AEE6E8C75C9}"/>
              </a:ext>
            </a:extLst>
          </p:cNvPr>
          <p:cNvSpPr/>
          <p:nvPr/>
        </p:nvSpPr>
        <p:spPr>
          <a:xfrm>
            <a:off x="998691" y="851492"/>
            <a:ext cx="2382383" cy="369332"/>
          </a:xfrm>
          <a:prstGeom prst="rect">
            <a:avLst/>
          </a:prstGeom>
        </p:spPr>
        <p:txBody>
          <a:bodyPr wrap="none">
            <a:spAutoFit/>
          </a:bodyPr>
          <a:lstStyle/>
          <a:p>
            <a:pPr algn="ctr"/>
            <a:r>
              <a:rPr lang="en-IN" b="1" dirty="0">
                <a:solidFill>
                  <a:schemeClr val="bg1"/>
                </a:solidFill>
                <a:effectLst>
                  <a:glow rad="63500">
                    <a:schemeClr val="accent2">
                      <a:satMod val="175000"/>
                      <a:alpha val="40000"/>
                    </a:schemeClr>
                  </a:glow>
                </a:effectLst>
                <a:latin typeface="Montserrat SemiBold" panose="00000700000000000000" pitchFamily="50" charset="0"/>
              </a:rPr>
              <a:t>Main Components</a:t>
            </a:r>
          </a:p>
        </p:txBody>
      </p:sp>
      <p:cxnSp>
        <p:nvCxnSpPr>
          <p:cNvPr id="41" name="Straight Connector 40">
            <a:extLst>
              <a:ext uri="{FF2B5EF4-FFF2-40B4-BE49-F238E27FC236}">
                <a16:creationId xmlns:a16="http://schemas.microsoft.com/office/drawing/2014/main" id="{CEA68776-41C7-47CF-A222-4B26355CF67A}"/>
              </a:ext>
            </a:extLst>
          </p:cNvPr>
          <p:cNvCxnSpPr>
            <a:cxnSpLocks/>
          </p:cNvCxnSpPr>
          <p:nvPr/>
        </p:nvCxnSpPr>
        <p:spPr>
          <a:xfrm>
            <a:off x="0" y="6715570"/>
            <a:ext cx="6683409" cy="0"/>
          </a:xfrm>
          <a:prstGeom prst="line">
            <a:avLst/>
          </a:prstGeom>
          <a:ln w="47625">
            <a:gradFill>
              <a:gsLst>
                <a:gs pos="8000">
                  <a:srgbClr val="001000"/>
                </a:gs>
                <a:gs pos="24000">
                  <a:schemeClr val="accent4">
                    <a:lumMod val="75000"/>
                  </a:schemeClr>
                </a:gs>
                <a:gs pos="100000">
                  <a:srgbClr val="001000"/>
                </a:gs>
              </a:gsLst>
              <a:lin ang="6000000" scaled="0"/>
            </a:gra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ECFDDBF-052D-4CCD-A86A-8A8FE41234F5}"/>
              </a:ext>
            </a:extLst>
          </p:cNvPr>
          <p:cNvCxnSpPr>
            <a:cxnSpLocks/>
          </p:cNvCxnSpPr>
          <p:nvPr/>
        </p:nvCxnSpPr>
        <p:spPr>
          <a:xfrm>
            <a:off x="380365" y="1269041"/>
            <a:ext cx="5512117" cy="0"/>
          </a:xfrm>
          <a:prstGeom prst="line">
            <a:avLst/>
          </a:prstGeom>
          <a:ln w="47625">
            <a:gradFill>
              <a:gsLst>
                <a:gs pos="8000">
                  <a:srgbClr val="001000"/>
                </a:gs>
                <a:gs pos="24000">
                  <a:schemeClr val="accent4">
                    <a:lumMod val="75000"/>
                  </a:schemeClr>
                </a:gs>
                <a:gs pos="100000">
                  <a:srgbClr val="001000"/>
                </a:gs>
              </a:gsLst>
              <a:lin ang="6000000" scaled="0"/>
            </a:gra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D264DC6-1D15-4A1E-BAE1-5AF60A687907}"/>
              </a:ext>
            </a:extLst>
          </p:cNvPr>
          <p:cNvSpPr/>
          <p:nvPr/>
        </p:nvSpPr>
        <p:spPr>
          <a:xfrm>
            <a:off x="97350" y="1367331"/>
            <a:ext cx="2438016" cy="2057949"/>
          </a:xfrm>
          <a:prstGeom prst="rect">
            <a:avLst/>
          </a:prstGeom>
          <a:gradFill flip="none" rotWithShape="1">
            <a:gsLst>
              <a:gs pos="2000">
                <a:srgbClr val="001000">
                  <a:alpha val="0"/>
                </a:srgbClr>
              </a:gs>
              <a:gs pos="100000">
                <a:schemeClr val="accent4">
                  <a:lumMod val="60000"/>
                  <a:lumOff val="40000"/>
                </a:schemeClr>
              </a:gs>
              <a:gs pos="97000">
                <a:srgbClr val="705B00"/>
              </a:gs>
              <a:gs pos="30000">
                <a:srgbClr val="001000">
                  <a:alpha val="18000"/>
                </a:srgbClr>
              </a:gs>
              <a:gs pos="100000">
                <a:schemeClr val="accent4">
                  <a:lumMod val="75000"/>
                </a:schemeClr>
              </a:gs>
            </a:gsLst>
            <a:path path="circle">
              <a:fillToRect l="50000" t="50000" r="50000" b="50000"/>
            </a:path>
            <a:tileRect/>
          </a:gradFill>
          <a:ln>
            <a:solidFill>
              <a:srgbClr val="A17A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FAFF0E53-CFDF-4EC0-9ED4-519A18DB31A7}"/>
              </a:ext>
            </a:extLst>
          </p:cNvPr>
          <p:cNvSpPr/>
          <p:nvPr/>
        </p:nvSpPr>
        <p:spPr>
          <a:xfrm>
            <a:off x="2726765" y="1408311"/>
            <a:ext cx="2438016" cy="2057949"/>
          </a:xfrm>
          <a:prstGeom prst="rect">
            <a:avLst/>
          </a:prstGeom>
          <a:gradFill flip="none" rotWithShape="1">
            <a:gsLst>
              <a:gs pos="2000">
                <a:srgbClr val="001000">
                  <a:alpha val="0"/>
                </a:srgbClr>
              </a:gs>
              <a:gs pos="100000">
                <a:schemeClr val="accent4">
                  <a:lumMod val="60000"/>
                  <a:lumOff val="40000"/>
                </a:schemeClr>
              </a:gs>
              <a:gs pos="97000">
                <a:srgbClr val="705B00"/>
              </a:gs>
              <a:gs pos="30000">
                <a:srgbClr val="001000">
                  <a:alpha val="18000"/>
                </a:srgbClr>
              </a:gs>
              <a:gs pos="100000">
                <a:schemeClr val="accent4">
                  <a:lumMod val="75000"/>
                </a:schemeClr>
              </a:gs>
            </a:gsLst>
            <a:path path="circle">
              <a:fillToRect l="50000" t="50000" r="50000" b="50000"/>
            </a:path>
            <a:tileRect/>
          </a:gradFill>
          <a:ln>
            <a:solidFill>
              <a:srgbClr val="A17A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B3337B2C-A1D0-4D28-ABF6-E852AEBDF698}"/>
              </a:ext>
            </a:extLst>
          </p:cNvPr>
          <p:cNvSpPr/>
          <p:nvPr/>
        </p:nvSpPr>
        <p:spPr>
          <a:xfrm>
            <a:off x="109376" y="3523569"/>
            <a:ext cx="2438016" cy="2057949"/>
          </a:xfrm>
          <a:prstGeom prst="rect">
            <a:avLst/>
          </a:prstGeom>
          <a:gradFill flip="none" rotWithShape="1">
            <a:gsLst>
              <a:gs pos="2000">
                <a:srgbClr val="001000">
                  <a:alpha val="0"/>
                </a:srgbClr>
              </a:gs>
              <a:gs pos="100000">
                <a:schemeClr val="accent4">
                  <a:lumMod val="60000"/>
                  <a:lumOff val="40000"/>
                </a:schemeClr>
              </a:gs>
              <a:gs pos="97000">
                <a:srgbClr val="705B00"/>
              </a:gs>
              <a:gs pos="30000">
                <a:srgbClr val="001000">
                  <a:alpha val="18000"/>
                </a:srgbClr>
              </a:gs>
              <a:gs pos="100000">
                <a:schemeClr val="accent4">
                  <a:lumMod val="75000"/>
                </a:schemeClr>
              </a:gs>
            </a:gsLst>
            <a:path path="circle">
              <a:fillToRect l="50000" t="50000" r="50000" b="50000"/>
            </a:path>
            <a:tileRect/>
          </a:gradFill>
          <a:ln>
            <a:solidFill>
              <a:srgbClr val="A17A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47EAF04F-6388-48C6-BB15-B19716A50F9D}"/>
              </a:ext>
            </a:extLst>
          </p:cNvPr>
          <p:cNvSpPr/>
          <p:nvPr/>
        </p:nvSpPr>
        <p:spPr>
          <a:xfrm>
            <a:off x="2726765" y="3594299"/>
            <a:ext cx="2438016" cy="2057949"/>
          </a:xfrm>
          <a:prstGeom prst="rect">
            <a:avLst/>
          </a:prstGeom>
          <a:gradFill flip="none" rotWithShape="1">
            <a:gsLst>
              <a:gs pos="2000">
                <a:srgbClr val="001000">
                  <a:alpha val="0"/>
                </a:srgbClr>
              </a:gs>
              <a:gs pos="100000">
                <a:schemeClr val="accent4">
                  <a:lumMod val="60000"/>
                  <a:lumOff val="40000"/>
                </a:schemeClr>
              </a:gs>
              <a:gs pos="97000">
                <a:srgbClr val="705B00"/>
              </a:gs>
              <a:gs pos="30000">
                <a:srgbClr val="001000">
                  <a:alpha val="18000"/>
                </a:srgbClr>
              </a:gs>
              <a:gs pos="100000">
                <a:schemeClr val="accent4">
                  <a:lumMod val="75000"/>
                </a:schemeClr>
              </a:gs>
            </a:gsLst>
            <a:path path="circle">
              <a:fillToRect l="50000" t="50000" r="50000" b="50000"/>
            </a:path>
            <a:tileRect/>
          </a:gradFill>
          <a:ln>
            <a:solidFill>
              <a:srgbClr val="A17A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1348ABC0-6591-48FC-A626-093718405F69}"/>
              </a:ext>
            </a:extLst>
          </p:cNvPr>
          <p:cNvSpPr/>
          <p:nvPr/>
        </p:nvSpPr>
        <p:spPr>
          <a:xfrm>
            <a:off x="8125273" y="3711704"/>
            <a:ext cx="4023423" cy="50174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TextBox 61">
            <a:extLst>
              <a:ext uri="{FF2B5EF4-FFF2-40B4-BE49-F238E27FC236}">
                <a16:creationId xmlns:a16="http://schemas.microsoft.com/office/drawing/2014/main" id="{9CAE7F76-46C8-4ED8-BFF9-BA6E17E5CD83}"/>
              </a:ext>
            </a:extLst>
          </p:cNvPr>
          <p:cNvSpPr txBox="1"/>
          <p:nvPr/>
        </p:nvSpPr>
        <p:spPr>
          <a:xfrm>
            <a:off x="8191347" y="3824211"/>
            <a:ext cx="3802776" cy="2862322"/>
          </a:xfrm>
          <a:prstGeom prst="rect">
            <a:avLst/>
          </a:prstGeom>
          <a:noFill/>
        </p:spPr>
        <p:txBody>
          <a:bodyPr wrap="square" rtlCol="0">
            <a:spAutoFit/>
          </a:bodyPr>
          <a:lstStyle/>
          <a:p>
            <a:r>
              <a:rPr lang="en-US" dirty="0">
                <a:solidFill>
                  <a:schemeClr val="bg1"/>
                </a:solidFill>
              </a:rPr>
              <a:t>In our wearable safety device project, we employ a range of key components to create a comprehensive safety solution. These components serve various functions, from location tracking and communication to real-time video streaming. Let's delve into each component's introduction and its specific role in enhancing safety for women, children, and the elderly."</a:t>
            </a:r>
            <a:endParaRPr lang="en-IN" dirty="0">
              <a:solidFill>
                <a:schemeClr val="bg1"/>
              </a:solidFill>
            </a:endParaRPr>
          </a:p>
        </p:txBody>
      </p:sp>
      <p:pic>
        <p:nvPicPr>
          <p:cNvPr id="68" name="Picture 67">
            <a:extLst>
              <a:ext uri="{FF2B5EF4-FFF2-40B4-BE49-F238E27FC236}">
                <a16:creationId xmlns:a16="http://schemas.microsoft.com/office/drawing/2014/main" id="{DC4CB161-5EF0-4D48-837D-98DA5D449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39" y="1484325"/>
            <a:ext cx="2064893" cy="1720907"/>
          </a:xfrm>
          <a:prstGeom prst="rect">
            <a:avLst/>
          </a:prstGeom>
        </p:spPr>
      </p:pic>
      <p:pic>
        <p:nvPicPr>
          <p:cNvPr id="70" name="Picture 69">
            <a:extLst>
              <a:ext uri="{FF2B5EF4-FFF2-40B4-BE49-F238E27FC236}">
                <a16:creationId xmlns:a16="http://schemas.microsoft.com/office/drawing/2014/main" id="{D3AC428D-0E4B-43A6-BC73-8186A6838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453" y="1525306"/>
            <a:ext cx="2150605" cy="1763941"/>
          </a:xfrm>
          <a:prstGeom prst="rect">
            <a:avLst/>
          </a:prstGeom>
        </p:spPr>
      </p:pic>
      <p:pic>
        <p:nvPicPr>
          <p:cNvPr id="72" name="Picture 71">
            <a:extLst>
              <a:ext uri="{FF2B5EF4-FFF2-40B4-BE49-F238E27FC236}">
                <a16:creationId xmlns:a16="http://schemas.microsoft.com/office/drawing/2014/main" id="{BD8C559C-5ED9-4F2C-9372-F819AEAC86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950" y="3654807"/>
            <a:ext cx="2137043" cy="1778808"/>
          </a:xfrm>
          <a:prstGeom prst="rect">
            <a:avLst/>
          </a:prstGeom>
        </p:spPr>
      </p:pic>
      <p:pic>
        <p:nvPicPr>
          <p:cNvPr id="74" name="Picture 73">
            <a:extLst>
              <a:ext uri="{FF2B5EF4-FFF2-40B4-BE49-F238E27FC236}">
                <a16:creationId xmlns:a16="http://schemas.microsoft.com/office/drawing/2014/main" id="{263D80E6-4792-4CD2-BA8C-37B5C5F556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3906" y="3802627"/>
            <a:ext cx="2072917" cy="1657454"/>
          </a:xfrm>
          <a:prstGeom prst="rect">
            <a:avLst/>
          </a:prstGeom>
        </p:spPr>
      </p:pic>
      <p:sp>
        <p:nvSpPr>
          <p:cNvPr id="76" name="Rectangle 75">
            <a:extLst>
              <a:ext uri="{FF2B5EF4-FFF2-40B4-BE49-F238E27FC236}">
                <a16:creationId xmlns:a16="http://schemas.microsoft.com/office/drawing/2014/main" id="{D1F62714-E333-4EFF-AD74-EBCCC1DCDA1B}"/>
              </a:ext>
            </a:extLst>
          </p:cNvPr>
          <p:cNvSpPr/>
          <p:nvPr/>
        </p:nvSpPr>
        <p:spPr>
          <a:xfrm>
            <a:off x="5312831" y="1408311"/>
            <a:ext cx="2438016" cy="2057949"/>
          </a:xfrm>
          <a:prstGeom prst="rect">
            <a:avLst/>
          </a:prstGeom>
          <a:gradFill flip="none" rotWithShape="1">
            <a:gsLst>
              <a:gs pos="2000">
                <a:srgbClr val="001000">
                  <a:alpha val="0"/>
                </a:srgbClr>
              </a:gs>
              <a:gs pos="100000">
                <a:schemeClr val="accent4">
                  <a:lumMod val="60000"/>
                  <a:lumOff val="40000"/>
                </a:schemeClr>
              </a:gs>
              <a:gs pos="97000">
                <a:srgbClr val="705B00"/>
              </a:gs>
              <a:gs pos="30000">
                <a:srgbClr val="001000">
                  <a:alpha val="18000"/>
                </a:srgbClr>
              </a:gs>
              <a:gs pos="100000">
                <a:schemeClr val="accent4">
                  <a:lumMod val="75000"/>
                </a:schemeClr>
              </a:gs>
            </a:gsLst>
            <a:path path="circle">
              <a:fillToRect l="50000" t="50000" r="50000" b="50000"/>
            </a:path>
            <a:tileRect/>
          </a:gradFill>
          <a:ln>
            <a:solidFill>
              <a:srgbClr val="A17A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8" name="Picture 77">
            <a:extLst>
              <a:ext uri="{FF2B5EF4-FFF2-40B4-BE49-F238E27FC236}">
                <a16:creationId xmlns:a16="http://schemas.microsoft.com/office/drawing/2014/main" id="{05E23B5C-73FA-49BF-A0A0-8C76988C58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0251" y="1504410"/>
            <a:ext cx="2003175" cy="1784837"/>
          </a:xfrm>
          <a:prstGeom prst="rect">
            <a:avLst/>
          </a:prstGeom>
        </p:spPr>
      </p:pic>
      <p:sp>
        <p:nvSpPr>
          <p:cNvPr id="79" name="Rectangle 78">
            <a:extLst>
              <a:ext uri="{FF2B5EF4-FFF2-40B4-BE49-F238E27FC236}">
                <a16:creationId xmlns:a16="http://schemas.microsoft.com/office/drawing/2014/main" id="{214B3716-71BE-4E78-A152-52E78E60D52B}"/>
              </a:ext>
            </a:extLst>
          </p:cNvPr>
          <p:cNvSpPr/>
          <p:nvPr/>
        </p:nvSpPr>
        <p:spPr>
          <a:xfrm>
            <a:off x="5344154" y="3594298"/>
            <a:ext cx="2438016" cy="2057949"/>
          </a:xfrm>
          <a:prstGeom prst="rect">
            <a:avLst/>
          </a:prstGeom>
          <a:gradFill flip="none" rotWithShape="1">
            <a:gsLst>
              <a:gs pos="2000">
                <a:srgbClr val="001000">
                  <a:alpha val="0"/>
                </a:srgbClr>
              </a:gs>
              <a:gs pos="100000">
                <a:schemeClr val="accent4">
                  <a:lumMod val="60000"/>
                  <a:lumOff val="40000"/>
                </a:schemeClr>
              </a:gs>
              <a:gs pos="97000">
                <a:srgbClr val="705B00"/>
              </a:gs>
              <a:gs pos="30000">
                <a:srgbClr val="001000">
                  <a:alpha val="18000"/>
                </a:srgbClr>
              </a:gs>
              <a:gs pos="100000">
                <a:schemeClr val="accent4">
                  <a:lumMod val="75000"/>
                </a:schemeClr>
              </a:gs>
            </a:gsLst>
            <a:path path="circle">
              <a:fillToRect l="50000" t="50000" r="50000" b="50000"/>
            </a:path>
            <a:tileRect/>
          </a:gradFill>
          <a:ln>
            <a:solidFill>
              <a:srgbClr val="A17A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CB4CBB97-F21F-356B-1B13-84BE715B1B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0251" y="3802628"/>
            <a:ext cx="2105654" cy="1657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557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837A1-CCD0-4657-B93F-E9930B8096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Group 12">
            <a:extLst>
              <a:ext uri="{FF2B5EF4-FFF2-40B4-BE49-F238E27FC236}">
                <a16:creationId xmlns:a16="http://schemas.microsoft.com/office/drawing/2014/main" id="{9BB454E9-58FB-4D83-BFCC-7DCBE8DD435A}"/>
              </a:ext>
            </a:extLst>
          </p:cNvPr>
          <p:cNvGrpSpPr/>
          <p:nvPr/>
        </p:nvGrpSpPr>
        <p:grpSpPr>
          <a:xfrm>
            <a:off x="853439" y="424180"/>
            <a:ext cx="10195561" cy="6009640"/>
            <a:chOff x="853439" y="424180"/>
            <a:chExt cx="10195561" cy="6009640"/>
          </a:xfrm>
        </p:grpSpPr>
        <p:sp>
          <p:nvSpPr>
            <p:cNvPr id="4" name="Rectangle: Diagonal Corners Snipped 3">
              <a:extLst>
                <a:ext uri="{FF2B5EF4-FFF2-40B4-BE49-F238E27FC236}">
                  <a16:creationId xmlns:a16="http://schemas.microsoft.com/office/drawing/2014/main" id="{45CE138A-F16A-4E9F-904A-B80919F29FA2}"/>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904EE286-6E58-404D-8789-F475E77E9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193" y="685978"/>
              <a:ext cx="5106807" cy="4256075"/>
            </a:xfrm>
            <a:prstGeom prst="rect">
              <a:avLst/>
            </a:prstGeom>
          </p:spPr>
        </p:pic>
        <p:sp>
          <p:nvSpPr>
            <p:cNvPr id="6" name="TextBox 5">
              <a:extLst>
                <a:ext uri="{FF2B5EF4-FFF2-40B4-BE49-F238E27FC236}">
                  <a16:creationId xmlns:a16="http://schemas.microsoft.com/office/drawing/2014/main" id="{241CC3EA-5D99-4034-9B3A-9ED50AFC2752}"/>
                </a:ext>
              </a:extLst>
            </p:cNvPr>
            <p:cNvSpPr txBox="1"/>
            <p:nvPr/>
          </p:nvSpPr>
          <p:spPr>
            <a:xfrm>
              <a:off x="6431280" y="1113968"/>
              <a:ext cx="4617720" cy="4339650"/>
            </a:xfrm>
            <a:prstGeom prst="rect">
              <a:avLst/>
            </a:prstGeom>
            <a:noFill/>
          </p:spPr>
          <p:txBody>
            <a:bodyPr wrap="square" rtlCol="0">
              <a:spAutoFit/>
            </a:bodyPr>
            <a:lstStyle/>
            <a:p>
              <a:r>
                <a:rPr lang="en-IN" sz="5400" b="1" dirty="0">
                  <a:solidFill>
                    <a:schemeClr val="bg1"/>
                  </a:solidFill>
                </a:rPr>
                <a:t>Arduino Nano</a:t>
              </a:r>
            </a:p>
            <a:p>
              <a:r>
                <a:rPr lang="en-US" sz="2800" b="1" i="1" dirty="0">
                  <a:solidFill>
                    <a:schemeClr val="bg1"/>
                  </a:solidFill>
                </a:rPr>
                <a:t>Introduction:</a:t>
              </a:r>
              <a:r>
                <a:rPr lang="en-US" b="1" i="1" dirty="0">
                  <a:solidFill>
                    <a:schemeClr val="bg1"/>
                  </a:solidFill>
                </a:rPr>
                <a:t> </a:t>
              </a:r>
              <a:r>
                <a:rPr lang="en-US" dirty="0">
                  <a:solidFill>
                    <a:schemeClr val="bg1"/>
                  </a:solidFill>
                </a:rPr>
                <a:t>The Arduino Nano is a compact, versatile microcontroller board known for its capability to control various electronic projects.</a:t>
              </a:r>
            </a:p>
            <a:p>
              <a:r>
                <a:rPr lang="en-US" dirty="0">
                  <a:solidFill>
                    <a:schemeClr val="bg1"/>
                  </a:solidFill>
                </a:rPr>
                <a:t> </a:t>
              </a:r>
              <a:r>
                <a:rPr lang="en-US" sz="3200" b="1" i="1" dirty="0">
                  <a:solidFill>
                    <a:schemeClr val="bg1"/>
                  </a:solidFill>
                </a:rPr>
                <a:t>Purpose:</a:t>
              </a:r>
              <a:r>
                <a:rPr lang="en-US" dirty="0">
                  <a:solidFill>
                    <a:schemeClr val="bg1"/>
                  </a:solidFill>
                </a:rPr>
                <a:t> In our project, the Arduino Nano serves as the central processing unit, responsible for managing data flow, executing algorithms, and coordinating communication between components. Its reliability and ease of use make it the ideal choice for controlling our safety device.</a:t>
              </a:r>
              <a:endParaRPr lang="en-IN" dirty="0">
                <a:solidFill>
                  <a:schemeClr val="bg1"/>
                </a:solidFill>
              </a:endParaRPr>
            </a:p>
          </p:txBody>
        </p:sp>
      </p:grpSp>
      <p:grpSp>
        <p:nvGrpSpPr>
          <p:cNvPr id="18" name="Group 17">
            <a:extLst>
              <a:ext uri="{FF2B5EF4-FFF2-40B4-BE49-F238E27FC236}">
                <a16:creationId xmlns:a16="http://schemas.microsoft.com/office/drawing/2014/main" id="{4CBC0EB6-8B12-4BC5-AED2-EF245F630F20}"/>
              </a:ext>
            </a:extLst>
          </p:cNvPr>
          <p:cNvGrpSpPr/>
          <p:nvPr/>
        </p:nvGrpSpPr>
        <p:grpSpPr>
          <a:xfrm>
            <a:off x="12527280" y="424180"/>
            <a:ext cx="10195561" cy="6009640"/>
            <a:chOff x="853439" y="424180"/>
            <a:chExt cx="10195561" cy="6009640"/>
          </a:xfrm>
        </p:grpSpPr>
        <p:sp>
          <p:nvSpPr>
            <p:cNvPr id="19" name="Rectangle: Diagonal Corners Snipped 18">
              <a:extLst>
                <a:ext uri="{FF2B5EF4-FFF2-40B4-BE49-F238E27FC236}">
                  <a16:creationId xmlns:a16="http://schemas.microsoft.com/office/drawing/2014/main" id="{86600C79-0A54-4009-A8FA-B744B9E00B9A}"/>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ACF55A5-3FC8-4690-B609-A4FE04E82EDE}"/>
                </a:ext>
              </a:extLst>
            </p:cNvPr>
            <p:cNvSpPr txBox="1"/>
            <p:nvPr/>
          </p:nvSpPr>
          <p:spPr>
            <a:xfrm>
              <a:off x="6431280" y="1113968"/>
              <a:ext cx="4617720" cy="4339650"/>
            </a:xfrm>
            <a:prstGeom prst="rect">
              <a:avLst/>
            </a:prstGeom>
            <a:noFill/>
          </p:spPr>
          <p:txBody>
            <a:bodyPr wrap="square" rtlCol="0">
              <a:spAutoFit/>
            </a:bodyPr>
            <a:lstStyle/>
            <a:p>
              <a:r>
                <a:rPr lang="en-IN" sz="3600" b="1" dirty="0">
                  <a:solidFill>
                    <a:schemeClr val="bg1"/>
                  </a:solidFill>
                </a:rPr>
                <a:t>NEO-6M GPS Module</a:t>
              </a:r>
              <a:endParaRPr lang="en-IN" sz="8800" b="1" dirty="0">
                <a:solidFill>
                  <a:schemeClr val="bg1"/>
                </a:solidFill>
              </a:endParaRPr>
            </a:p>
            <a:p>
              <a:r>
                <a:rPr lang="en-US" sz="2800" b="1" i="1" dirty="0">
                  <a:solidFill>
                    <a:schemeClr val="bg1"/>
                  </a:solidFill>
                </a:rPr>
                <a:t>Introduction:</a:t>
              </a:r>
              <a:r>
                <a:rPr lang="en-US" b="1" i="1" dirty="0">
                  <a:solidFill>
                    <a:schemeClr val="bg1"/>
                  </a:solidFill>
                </a:rPr>
                <a:t> </a:t>
              </a:r>
              <a:r>
                <a:rPr lang="en-US" dirty="0">
                  <a:solidFill>
                    <a:schemeClr val="bg1"/>
                  </a:solidFill>
                </a:rPr>
                <a:t>The NEO-6M GPS Module is a small, high-precision Global Positioning System (GPS) unit, widely used for location tracking applications</a:t>
              </a:r>
              <a:r>
                <a:rPr lang="en-US" dirty="0"/>
                <a:t>.</a:t>
              </a:r>
            </a:p>
            <a:p>
              <a:r>
                <a:rPr lang="en-US" sz="3200" b="1" i="1" dirty="0">
                  <a:solidFill>
                    <a:schemeClr val="bg1"/>
                  </a:solidFill>
                </a:rPr>
                <a:t>Purpose:</a:t>
              </a:r>
              <a:r>
                <a:rPr lang="en-US" dirty="0"/>
                <a:t> </a:t>
              </a:r>
              <a:r>
                <a:rPr lang="en-US" dirty="0">
                  <a:solidFill>
                    <a:schemeClr val="bg1"/>
                  </a:solidFill>
                </a:rPr>
                <a:t>This module is integrated into our wearable safety device to provide accurate latitude and longitude coordinates, enabling real-time location tracking. Its high accuracy ensures that emergency responders can quickly and precisely locate the device during critical situations, such as women's safety or aiding lost individuals</a:t>
              </a:r>
              <a:endParaRPr lang="en-IN" dirty="0">
                <a:solidFill>
                  <a:schemeClr val="bg1"/>
                </a:solidFill>
              </a:endParaRPr>
            </a:p>
          </p:txBody>
        </p:sp>
        <p:pic>
          <p:nvPicPr>
            <p:cNvPr id="21" name="Picture 20">
              <a:extLst>
                <a:ext uri="{FF2B5EF4-FFF2-40B4-BE49-F238E27FC236}">
                  <a16:creationId xmlns:a16="http://schemas.microsoft.com/office/drawing/2014/main" id="{AF358E58-00F6-4C3D-BD4B-3744E0D652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321" y="1005840"/>
              <a:ext cx="5166360" cy="4447777"/>
            </a:xfrm>
            <a:prstGeom prst="rect">
              <a:avLst/>
            </a:prstGeom>
          </p:spPr>
        </p:pic>
      </p:grpSp>
    </p:spTree>
    <p:extLst>
      <p:ext uri="{BB962C8B-B14F-4D97-AF65-F5344CB8AC3E}">
        <p14:creationId xmlns:p14="http://schemas.microsoft.com/office/powerpoint/2010/main" val="10817629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837A1-CCD0-4657-B93F-E9930B8096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1" name="Group 30">
            <a:extLst>
              <a:ext uri="{FF2B5EF4-FFF2-40B4-BE49-F238E27FC236}">
                <a16:creationId xmlns:a16="http://schemas.microsoft.com/office/drawing/2014/main" id="{C2628A76-54F9-426B-9B54-D41B6EC28E03}"/>
              </a:ext>
            </a:extLst>
          </p:cNvPr>
          <p:cNvGrpSpPr/>
          <p:nvPr/>
        </p:nvGrpSpPr>
        <p:grpSpPr>
          <a:xfrm>
            <a:off x="853439" y="424180"/>
            <a:ext cx="10195561" cy="6009640"/>
            <a:chOff x="853439" y="424180"/>
            <a:chExt cx="10195561" cy="6009640"/>
          </a:xfrm>
        </p:grpSpPr>
        <p:sp>
          <p:nvSpPr>
            <p:cNvPr id="4" name="Rectangle: Diagonal Corners Snipped 3">
              <a:extLst>
                <a:ext uri="{FF2B5EF4-FFF2-40B4-BE49-F238E27FC236}">
                  <a16:creationId xmlns:a16="http://schemas.microsoft.com/office/drawing/2014/main" id="{45CE138A-F16A-4E9F-904A-B80919F29FA2}"/>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41CC3EA-5D99-4034-9B3A-9ED50AFC2752}"/>
                </a:ext>
              </a:extLst>
            </p:cNvPr>
            <p:cNvSpPr txBox="1"/>
            <p:nvPr/>
          </p:nvSpPr>
          <p:spPr>
            <a:xfrm>
              <a:off x="6431280" y="1113968"/>
              <a:ext cx="4617720" cy="4339650"/>
            </a:xfrm>
            <a:prstGeom prst="rect">
              <a:avLst/>
            </a:prstGeom>
            <a:noFill/>
          </p:spPr>
          <p:txBody>
            <a:bodyPr wrap="square" rtlCol="0">
              <a:spAutoFit/>
            </a:bodyPr>
            <a:lstStyle/>
            <a:p>
              <a:r>
                <a:rPr lang="en-IN" sz="3600" b="1" dirty="0">
                  <a:solidFill>
                    <a:schemeClr val="bg1"/>
                  </a:solidFill>
                </a:rPr>
                <a:t>NEO-6M GPS Module</a:t>
              </a:r>
              <a:endParaRPr lang="en-IN" sz="8800" b="1" dirty="0">
                <a:solidFill>
                  <a:schemeClr val="bg1"/>
                </a:solidFill>
              </a:endParaRPr>
            </a:p>
            <a:p>
              <a:r>
                <a:rPr lang="en-US" sz="2800" b="1" i="1" dirty="0">
                  <a:solidFill>
                    <a:schemeClr val="bg1"/>
                  </a:solidFill>
                </a:rPr>
                <a:t>Introduction:</a:t>
              </a:r>
              <a:r>
                <a:rPr lang="en-US" b="1" i="1" dirty="0">
                  <a:solidFill>
                    <a:schemeClr val="bg1"/>
                  </a:solidFill>
                </a:rPr>
                <a:t> </a:t>
              </a:r>
              <a:r>
                <a:rPr lang="en-US" dirty="0">
                  <a:solidFill>
                    <a:schemeClr val="bg1"/>
                  </a:solidFill>
                </a:rPr>
                <a:t>The NEO-6M GPS Module is a small, high-precision Global Positioning System (GPS) unit, widely used for location tracking applications</a:t>
              </a:r>
              <a:r>
                <a:rPr lang="en-US" dirty="0"/>
                <a:t>.</a:t>
              </a:r>
            </a:p>
            <a:p>
              <a:r>
                <a:rPr lang="en-US" sz="3200" b="1" i="1" dirty="0">
                  <a:solidFill>
                    <a:schemeClr val="bg1"/>
                  </a:solidFill>
                </a:rPr>
                <a:t>Purpose:</a:t>
              </a:r>
              <a:r>
                <a:rPr lang="en-US" dirty="0"/>
                <a:t> </a:t>
              </a:r>
              <a:r>
                <a:rPr lang="en-US" dirty="0">
                  <a:solidFill>
                    <a:schemeClr val="bg1"/>
                  </a:solidFill>
                </a:rPr>
                <a:t>This module is integrated into our wearable safety device to provide accurate latitude and longitude coordinates, enabling real-time location tracking. Its high accuracy ensures that emergency responders can quickly and precisely locate the device during critical situations, such as women's safety or aiding lost individuals</a:t>
              </a:r>
              <a:endParaRPr lang="en-IN" dirty="0">
                <a:solidFill>
                  <a:schemeClr val="bg1"/>
                </a:solidFill>
              </a:endParaRPr>
            </a:p>
          </p:txBody>
        </p:sp>
        <p:pic>
          <p:nvPicPr>
            <p:cNvPr id="7" name="Picture 6">
              <a:extLst>
                <a:ext uri="{FF2B5EF4-FFF2-40B4-BE49-F238E27FC236}">
                  <a16:creationId xmlns:a16="http://schemas.microsoft.com/office/drawing/2014/main" id="{75242DC3-4B67-42CA-9A18-7DD8A22E4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321" y="1005840"/>
              <a:ext cx="5166360" cy="4447777"/>
            </a:xfrm>
            <a:prstGeom prst="rect">
              <a:avLst/>
            </a:prstGeom>
          </p:spPr>
        </p:pic>
      </p:grpSp>
      <p:grpSp>
        <p:nvGrpSpPr>
          <p:cNvPr id="23" name="Group 22">
            <a:extLst>
              <a:ext uri="{FF2B5EF4-FFF2-40B4-BE49-F238E27FC236}">
                <a16:creationId xmlns:a16="http://schemas.microsoft.com/office/drawing/2014/main" id="{1F100431-C59C-4940-985C-D76C459CDCC0}"/>
              </a:ext>
            </a:extLst>
          </p:cNvPr>
          <p:cNvGrpSpPr/>
          <p:nvPr/>
        </p:nvGrpSpPr>
        <p:grpSpPr>
          <a:xfrm>
            <a:off x="-10622281" y="424180"/>
            <a:ext cx="10195561" cy="6009640"/>
            <a:chOff x="853439" y="424180"/>
            <a:chExt cx="10195561" cy="6009640"/>
          </a:xfrm>
        </p:grpSpPr>
        <p:sp>
          <p:nvSpPr>
            <p:cNvPr id="24" name="Rectangle: Diagonal Corners Snipped 23">
              <a:extLst>
                <a:ext uri="{FF2B5EF4-FFF2-40B4-BE49-F238E27FC236}">
                  <a16:creationId xmlns:a16="http://schemas.microsoft.com/office/drawing/2014/main" id="{ACB9ED26-9E8B-4C24-9516-27FFC7478CA3}"/>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D72AF26F-05CD-437E-84C7-9186D45A7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193" y="685978"/>
              <a:ext cx="5106807" cy="4256075"/>
            </a:xfrm>
            <a:prstGeom prst="rect">
              <a:avLst/>
            </a:prstGeom>
          </p:spPr>
        </p:pic>
        <p:sp>
          <p:nvSpPr>
            <p:cNvPr id="26" name="TextBox 25">
              <a:extLst>
                <a:ext uri="{FF2B5EF4-FFF2-40B4-BE49-F238E27FC236}">
                  <a16:creationId xmlns:a16="http://schemas.microsoft.com/office/drawing/2014/main" id="{3D697222-B806-46E9-BE96-21CAE92BF8C2}"/>
                </a:ext>
              </a:extLst>
            </p:cNvPr>
            <p:cNvSpPr txBox="1"/>
            <p:nvPr/>
          </p:nvSpPr>
          <p:spPr>
            <a:xfrm>
              <a:off x="6431280" y="1113968"/>
              <a:ext cx="4617720" cy="4339650"/>
            </a:xfrm>
            <a:prstGeom prst="rect">
              <a:avLst/>
            </a:prstGeom>
            <a:noFill/>
          </p:spPr>
          <p:txBody>
            <a:bodyPr wrap="square" rtlCol="0">
              <a:spAutoFit/>
            </a:bodyPr>
            <a:lstStyle/>
            <a:p>
              <a:r>
                <a:rPr lang="en-IN" sz="5400" b="1" dirty="0">
                  <a:solidFill>
                    <a:schemeClr val="bg1"/>
                  </a:solidFill>
                </a:rPr>
                <a:t>Arduino Nano</a:t>
              </a:r>
            </a:p>
            <a:p>
              <a:r>
                <a:rPr lang="en-US" sz="2800" b="1" i="1" dirty="0">
                  <a:solidFill>
                    <a:schemeClr val="bg1"/>
                  </a:solidFill>
                </a:rPr>
                <a:t>Introduction:</a:t>
              </a:r>
              <a:r>
                <a:rPr lang="en-US" b="1" i="1" dirty="0">
                  <a:solidFill>
                    <a:schemeClr val="bg1"/>
                  </a:solidFill>
                </a:rPr>
                <a:t> </a:t>
              </a:r>
              <a:r>
                <a:rPr lang="en-US" dirty="0">
                  <a:solidFill>
                    <a:schemeClr val="bg1"/>
                  </a:solidFill>
                </a:rPr>
                <a:t>The Arduino Nano is a compact, versatile microcontroller board known for its capability to control various electronic projects.</a:t>
              </a:r>
            </a:p>
            <a:p>
              <a:r>
                <a:rPr lang="en-US" dirty="0">
                  <a:solidFill>
                    <a:schemeClr val="bg1"/>
                  </a:solidFill>
                </a:rPr>
                <a:t> </a:t>
              </a:r>
              <a:r>
                <a:rPr lang="en-US" sz="3200" b="1" i="1" dirty="0">
                  <a:solidFill>
                    <a:schemeClr val="bg1"/>
                  </a:solidFill>
                </a:rPr>
                <a:t>Purpose:</a:t>
              </a:r>
              <a:r>
                <a:rPr lang="en-US" dirty="0">
                  <a:solidFill>
                    <a:schemeClr val="bg1"/>
                  </a:solidFill>
                </a:rPr>
                <a:t> In our project, the Arduino Nano serves as the central processing unit, responsible for managing data flow, executing algorithms, and coordinating communication between components. Its reliability and ease of use make it the ideal choice for controlling our safety device.</a:t>
              </a:r>
              <a:endParaRPr lang="en-IN" dirty="0">
                <a:solidFill>
                  <a:schemeClr val="bg1"/>
                </a:solidFill>
              </a:endParaRPr>
            </a:p>
          </p:txBody>
        </p:sp>
      </p:grpSp>
      <p:grpSp>
        <p:nvGrpSpPr>
          <p:cNvPr id="27" name="Group 26">
            <a:extLst>
              <a:ext uri="{FF2B5EF4-FFF2-40B4-BE49-F238E27FC236}">
                <a16:creationId xmlns:a16="http://schemas.microsoft.com/office/drawing/2014/main" id="{71ACF459-B721-418F-9221-01A44D25A53E}"/>
              </a:ext>
            </a:extLst>
          </p:cNvPr>
          <p:cNvGrpSpPr/>
          <p:nvPr/>
        </p:nvGrpSpPr>
        <p:grpSpPr>
          <a:xfrm>
            <a:off x="12420599" y="515620"/>
            <a:ext cx="10195561" cy="6009640"/>
            <a:chOff x="853439" y="424180"/>
            <a:chExt cx="10195561" cy="6009640"/>
          </a:xfrm>
        </p:grpSpPr>
        <p:sp>
          <p:nvSpPr>
            <p:cNvPr id="28" name="Rectangle: Diagonal Corners Snipped 27">
              <a:extLst>
                <a:ext uri="{FF2B5EF4-FFF2-40B4-BE49-F238E27FC236}">
                  <a16:creationId xmlns:a16="http://schemas.microsoft.com/office/drawing/2014/main" id="{81000DA9-B232-42E1-B280-8D6C0BD524A9}"/>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F1D7C802-253A-4CBB-874B-7387235F93F5}"/>
                </a:ext>
              </a:extLst>
            </p:cNvPr>
            <p:cNvSpPr txBox="1"/>
            <p:nvPr/>
          </p:nvSpPr>
          <p:spPr>
            <a:xfrm>
              <a:off x="6431280" y="1113968"/>
              <a:ext cx="4617720" cy="4062651"/>
            </a:xfrm>
            <a:prstGeom prst="rect">
              <a:avLst/>
            </a:prstGeom>
            <a:noFill/>
          </p:spPr>
          <p:txBody>
            <a:bodyPr wrap="square" rtlCol="0">
              <a:spAutoFit/>
            </a:bodyPr>
            <a:lstStyle/>
            <a:p>
              <a:r>
                <a:rPr lang="en-IN" sz="3600" b="1" dirty="0">
                  <a:solidFill>
                    <a:schemeClr val="bg1"/>
                  </a:solidFill>
                </a:rPr>
                <a:t>SIM800L GSM Module</a:t>
              </a:r>
              <a:endParaRPr lang="en-IN" sz="8800" b="1" dirty="0">
                <a:solidFill>
                  <a:schemeClr val="bg1"/>
                </a:solidFill>
              </a:endParaRPr>
            </a:p>
            <a:p>
              <a:r>
                <a:rPr lang="en-US" sz="2800" b="1" i="1" dirty="0">
                  <a:solidFill>
                    <a:schemeClr val="bg1"/>
                  </a:solidFill>
                </a:rPr>
                <a:t>Introduction:</a:t>
              </a:r>
              <a:r>
                <a:rPr lang="en-US" b="1" i="1" dirty="0">
                  <a:solidFill>
                    <a:schemeClr val="bg1"/>
                  </a:solidFill>
                </a:rPr>
                <a:t> </a:t>
              </a:r>
              <a:r>
                <a:rPr lang="en-US" dirty="0">
                  <a:solidFill>
                    <a:schemeClr val="bg1"/>
                  </a:solidFill>
                </a:rPr>
                <a:t>The SIM800L GSM Module is a compact communication device that supports Global System for Mobile Communications (GSM</a:t>
              </a:r>
              <a:r>
                <a:rPr lang="en-US" dirty="0"/>
                <a:t>).</a:t>
              </a:r>
            </a:p>
            <a:p>
              <a:r>
                <a:rPr lang="en-US" sz="3200" b="1" i="1" dirty="0">
                  <a:solidFill>
                    <a:schemeClr val="bg1"/>
                  </a:solidFill>
                </a:rPr>
                <a:t>Purpose: </a:t>
              </a:r>
              <a:r>
                <a:rPr lang="en-US" dirty="0">
                  <a:solidFill>
                    <a:schemeClr val="bg1"/>
                  </a:solidFill>
                </a:rPr>
                <a:t>It is essential in our project for sending SMS alerts with the device's location data to a designated emergency contact. This functionality ensures that help can be swiftly summoned during emergencies, serving the needs of women's safety, child safety, and aiding the elderly who have lost their way.</a:t>
              </a:r>
              <a:endParaRPr lang="en-IN" dirty="0">
                <a:solidFill>
                  <a:schemeClr val="bg1"/>
                </a:solidFill>
              </a:endParaRPr>
            </a:p>
          </p:txBody>
        </p:sp>
        <p:pic>
          <p:nvPicPr>
            <p:cNvPr id="30" name="Picture 29">
              <a:extLst>
                <a:ext uri="{FF2B5EF4-FFF2-40B4-BE49-F238E27FC236}">
                  <a16:creationId xmlns:a16="http://schemas.microsoft.com/office/drawing/2014/main" id="{B7461C2B-0BE6-4465-8198-6A3456C4CE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0" y="765749"/>
              <a:ext cx="5213613" cy="4568251"/>
            </a:xfrm>
            <a:prstGeom prst="rect">
              <a:avLst/>
            </a:prstGeom>
          </p:spPr>
        </p:pic>
      </p:grpSp>
    </p:spTree>
    <p:extLst>
      <p:ext uri="{BB962C8B-B14F-4D97-AF65-F5344CB8AC3E}">
        <p14:creationId xmlns:p14="http://schemas.microsoft.com/office/powerpoint/2010/main" val="2250694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837A1-CCD0-4657-B93F-E9930B8096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3" name="Group 22">
            <a:extLst>
              <a:ext uri="{FF2B5EF4-FFF2-40B4-BE49-F238E27FC236}">
                <a16:creationId xmlns:a16="http://schemas.microsoft.com/office/drawing/2014/main" id="{03FB4236-26F9-4292-98F7-8EF7B9998B42}"/>
              </a:ext>
            </a:extLst>
          </p:cNvPr>
          <p:cNvGrpSpPr/>
          <p:nvPr/>
        </p:nvGrpSpPr>
        <p:grpSpPr>
          <a:xfrm>
            <a:off x="853439" y="424180"/>
            <a:ext cx="10195561" cy="6009640"/>
            <a:chOff x="853439" y="424180"/>
            <a:chExt cx="10195561" cy="6009640"/>
          </a:xfrm>
        </p:grpSpPr>
        <p:sp>
          <p:nvSpPr>
            <p:cNvPr id="4" name="Rectangle: Diagonal Corners Snipped 3">
              <a:extLst>
                <a:ext uri="{FF2B5EF4-FFF2-40B4-BE49-F238E27FC236}">
                  <a16:creationId xmlns:a16="http://schemas.microsoft.com/office/drawing/2014/main" id="{45CE138A-F16A-4E9F-904A-B80919F29FA2}"/>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41CC3EA-5D99-4034-9B3A-9ED50AFC2752}"/>
                </a:ext>
              </a:extLst>
            </p:cNvPr>
            <p:cNvSpPr txBox="1"/>
            <p:nvPr/>
          </p:nvSpPr>
          <p:spPr>
            <a:xfrm>
              <a:off x="6431280" y="1113968"/>
              <a:ext cx="4617720" cy="4062651"/>
            </a:xfrm>
            <a:prstGeom prst="rect">
              <a:avLst/>
            </a:prstGeom>
            <a:noFill/>
          </p:spPr>
          <p:txBody>
            <a:bodyPr wrap="square" rtlCol="0">
              <a:spAutoFit/>
            </a:bodyPr>
            <a:lstStyle/>
            <a:p>
              <a:r>
                <a:rPr lang="en-IN" sz="3600" b="1" dirty="0">
                  <a:solidFill>
                    <a:schemeClr val="bg1"/>
                  </a:solidFill>
                </a:rPr>
                <a:t>SIM800L GSM Module</a:t>
              </a:r>
              <a:endParaRPr lang="en-IN" sz="8800" b="1" dirty="0">
                <a:solidFill>
                  <a:schemeClr val="bg1"/>
                </a:solidFill>
              </a:endParaRPr>
            </a:p>
            <a:p>
              <a:r>
                <a:rPr lang="en-US" sz="2800" b="1" i="1" dirty="0">
                  <a:solidFill>
                    <a:schemeClr val="bg1"/>
                  </a:solidFill>
                </a:rPr>
                <a:t>Introduction:</a:t>
              </a:r>
              <a:r>
                <a:rPr lang="en-US" b="1" i="1" dirty="0">
                  <a:solidFill>
                    <a:schemeClr val="bg1"/>
                  </a:solidFill>
                </a:rPr>
                <a:t> </a:t>
              </a:r>
              <a:r>
                <a:rPr lang="en-US" dirty="0">
                  <a:solidFill>
                    <a:schemeClr val="bg1"/>
                  </a:solidFill>
                </a:rPr>
                <a:t>The SIM800L GSM Module is a compact communication device that supports Global System for Mobile Communications (GSM</a:t>
              </a:r>
              <a:r>
                <a:rPr lang="en-US" dirty="0"/>
                <a:t>).</a:t>
              </a:r>
            </a:p>
            <a:p>
              <a:r>
                <a:rPr lang="en-US" sz="3200" b="1" i="1" dirty="0">
                  <a:solidFill>
                    <a:schemeClr val="bg1"/>
                  </a:solidFill>
                </a:rPr>
                <a:t>Purpose: </a:t>
              </a:r>
              <a:r>
                <a:rPr lang="en-US" dirty="0">
                  <a:solidFill>
                    <a:schemeClr val="bg1"/>
                  </a:solidFill>
                </a:rPr>
                <a:t>It is essential in our project for sending SMS alerts with the device's location data to a designated emergency contact. This functionality ensures that help can be swiftly summoned during emergencies, serving the needs of women's safety, child safety, and aiding the elderly who have lost their way.</a:t>
              </a:r>
              <a:endParaRPr lang="en-IN" dirty="0">
                <a:solidFill>
                  <a:schemeClr val="bg1"/>
                </a:solidFill>
              </a:endParaRPr>
            </a:p>
          </p:txBody>
        </p:sp>
        <p:pic>
          <p:nvPicPr>
            <p:cNvPr id="7" name="Picture 6">
              <a:extLst>
                <a:ext uri="{FF2B5EF4-FFF2-40B4-BE49-F238E27FC236}">
                  <a16:creationId xmlns:a16="http://schemas.microsoft.com/office/drawing/2014/main" id="{816C1782-CF72-4016-863C-B9179ED65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765749"/>
              <a:ext cx="5213613" cy="4568251"/>
            </a:xfrm>
            <a:prstGeom prst="rect">
              <a:avLst/>
            </a:prstGeom>
          </p:spPr>
        </p:pic>
      </p:grpSp>
      <p:grpSp>
        <p:nvGrpSpPr>
          <p:cNvPr id="28" name="Group 27">
            <a:extLst>
              <a:ext uri="{FF2B5EF4-FFF2-40B4-BE49-F238E27FC236}">
                <a16:creationId xmlns:a16="http://schemas.microsoft.com/office/drawing/2014/main" id="{E5F15870-4D6A-4EA5-A4CC-CBFC94FDF15A}"/>
              </a:ext>
            </a:extLst>
          </p:cNvPr>
          <p:cNvGrpSpPr/>
          <p:nvPr/>
        </p:nvGrpSpPr>
        <p:grpSpPr>
          <a:xfrm>
            <a:off x="-10485122" y="424180"/>
            <a:ext cx="10195561" cy="6009640"/>
            <a:chOff x="853439" y="424180"/>
            <a:chExt cx="10195561" cy="6009640"/>
          </a:xfrm>
        </p:grpSpPr>
        <p:sp>
          <p:nvSpPr>
            <p:cNvPr id="29" name="Rectangle: Diagonal Corners Snipped 28">
              <a:extLst>
                <a:ext uri="{FF2B5EF4-FFF2-40B4-BE49-F238E27FC236}">
                  <a16:creationId xmlns:a16="http://schemas.microsoft.com/office/drawing/2014/main" id="{A36EB646-D35B-40E1-A76C-4C29A59447E7}"/>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C24F0F86-5002-4B9B-83D5-9E715A39F3B8}"/>
                </a:ext>
              </a:extLst>
            </p:cNvPr>
            <p:cNvSpPr txBox="1"/>
            <p:nvPr/>
          </p:nvSpPr>
          <p:spPr>
            <a:xfrm>
              <a:off x="6431280" y="1113968"/>
              <a:ext cx="4617720" cy="4339650"/>
            </a:xfrm>
            <a:prstGeom prst="rect">
              <a:avLst/>
            </a:prstGeom>
            <a:noFill/>
          </p:spPr>
          <p:txBody>
            <a:bodyPr wrap="square" rtlCol="0">
              <a:spAutoFit/>
            </a:bodyPr>
            <a:lstStyle/>
            <a:p>
              <a:r>
                <a:rPr lang="en-IN" sz="3600" b="1" dirty="0">
                  <a:solidFill>
                    <a:schemeClr val="bg1"/>
                  </a:solidFill>
                </a:rPr>
                <a:t>NEO-6M GPS Module</a:t>
              </a:r>
              <a:endParaRPr lang="en-IN" sz="8800" b="1" dirty="0">
                <a:solidFill>
                  <a:schemeClr val="bg1"/>
                </a:solidFill>
              </a:endParaRPr>
            </a:p>
            <a:p>
              <a:r>
                <a:rPr lang="en-US" sz="2800" b="1" i="1" dirty="0">
                  <a:solidFill>
                    <a:schemeClr val="bg1"/>
                  </a:solidFill>
                </a:rPr>
                <a:t>Introduction:</a:t>
              </a:r>
              <a:r>
                <a:rPr lang="en-US" b="1" i="1" dirty="0">
                  <a:solidFill>
                    <a:schemeClr val="bg1"/>
                  </a:solidFill>
                </a:rPr>
                <a:t> </a:t>
              </a:r>
              <a:r>
                <a:rPr lang="en-US" dirty="0">
                  <a:solidFill>
                    <a:schemeClr val="bg1"/>
                  </a:solidFill>
                </a:rPr>
                <a:t>The NEO-6M GPS Module is a small, high-precision Global Positioning System (GPS) unit, widely used for location tracking applications</a:t>
              </a:r>
              <a:r>
                <a:rPr lang="en-US" dirty="0"/>
                <a:t>.</a:t>
              </a:r>
            </a:p>
            <a:p>
              <a:r>
                <a:rPr lang="en-US" sz="3200" b="1" i="1" dirty="0">
                  <a:solidFill>
                    <a:schemeClr val="bg1"/>
                  </a:solidFill>
                </a:rPr>
                <a:t>Purpose:</a:t>
              </a:r>
              <a:r>
                <a:rPr lang="en-US" dirty="0"/>
                <a:t> </a:t>
              </a:r>
              <a:r>
                <a:rPr lang="en-US" dirty="0">
                  <a:solidFill>
                    <a:schemeClr val="bg1"/>
                  </a:solidFill>
                </a:rPr>
                <a:t>This module is integrated into our wearable safety device to provide accurate latitude and longitude coordinates, enabling real-time location tracking. Its high accuracy ensures that emergency responders can quickly and precisely locate the device during critical situations, such as women's safety or aiding lost individuals</a:t>
              </a:r>
              <a:endParaRPr lang="en-IN" dirty="0">
                <a:solidFill>
                  <a:schemeClr val="bg1"/>
                </a:solidFill>
              </a:endParaRPr>
            </a:p>
          </p:txBody>
        </p:sp>
        <p:pic>
          <p:nvPicPr>
            <p:cNvPr id="31" name="Picture 30">
              <a:extLst>
                <a:ext uri="{FF2B5EF4-FFF2-40B4-BE49-F238E27FC236}">
                  <a16:creationId xmlns:a16="http://schemas.microsoft.com/office/drawing/2014/main" id="{20E7F0C5-6188-43F2-8EE2-18B1DC5C74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321" y="1005840"/>
              <a:ext cx="5166360" cy="4447777"/>
            </a:xfrm>
            <a:prstGeom prst="rect">
              <a:avLst/>
            </a:prstGeom>
          </p:spPr>
        </p:pic>
      </p:grpSp>
      <p:grpSp>
        <p:nvGrpSpPr>
          <p:cNvPr id="32" name="Group 31">
            <a:extLst>
              <a:ext uri="{FF2B5EF4-FFF2-40B4-BE49-F238E27FC236}">
                <a16:creationId xmlns:a16="http://schemas.microsoft.com/office/drawing/2014/main" id="{23C9314F-19E6-40D6-923F-BFAC8E7B3EDC}"/>
              </a:ext>
            </a:extLst>
          </p:cNvPr>
          <p:cNvGrpSpPr/>
          <p:nvPr/>
        </p:nvGrpSpPr>
        <p:grpSpPr>
          <a:xfrm>
            <a:off x="12810977" y="424180"/>
            <a:ext cx="10195561" cy="6009640"/>
            <a:chOff x="853439" y="424180"/>
            <a:chExt cx="10195561" cy="6009640"/>
          </a:xfrm>
        </p:grpSpPr>
        <p:sp>
          <p:nvSpPr>
            <p:cNvPr id="33" name="Rectangle: Diagonal Corners Snipped 32">
              <a:extLst>
                <a:ext uri="{FF2B5EF4-FFF2-40B4-BE49-F238E27FC236}">
                  <a16:creationId xmlns:a16="http://schemas.microsoft.com/office/drawing/2014/main" id="{1BD74857-2259-489D-AD16-A38662F889AE}"/>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3C78EAD8-64B4-4B21-923D-99FABD7F81AB}"/>
                </a:ext>
              </a:extLst>
            </p:cNvPr>
            <p:cNvSpPr txBox="1"/>
            <p:nvPr/>
          </p:nvSpPr>
          <p:spPr>
            <a:xfrm>
              <a:off x="6431280" y="1113968"/>
              <a:ext cx="4617720" cy="3970318"/>
            </a:xfrm>
            <a:prstGeom prst="rect">
              <a:avLst/>
            </a:prstGeom>
            <a:noFill/>
          </p:spPr>
          <p:txBody>
            <a:bodyPr wrap="square" rtlCol="0">
              <a:spAutoFit/>
            </a:bodyPr>
            <a:lstStyle/>
            <a:p>
              <a:pPr algn="ctr"/>
              <a:r>
                <a:rPr lang="en-IN" sz="4800" b="1" dirty="0">
                  <a:solidFill>
                    <a:schemeClr val="bg1"/>
                  </a:solidFill>
                </a:rPr>
                <a:t>Trigger Button</a:t>
              </a:r>
            </a:p>
            <a:p>
              <a:r>
                <a:rPr lang="en-US" sz="2800" b="1" i="1" dirty="0">
                  <a:solidFill>
                    <a:schemeClr val="bg1"/>
                  </a:solidFill>
                </a:rPr>
                <a:t>Introduction: </a:t>
              </a:r>
              <a:r>
                <a:rPr lang="en-US" dirty="0">
                  <a:solidFill>
                    <a:schemeClr val="bg1"/>
                  </a:solidFill>
                </a:rPr>
                <a:t>The Trigger Button is a user-activated physical button designed for emergency situations.</a:t>
              </a:r>
            </a:p>
            <a:p>
              <a:r>
                <a:rPr lang="en-US" sz="3200" b="1" i="1" dirty="0">
                  <a:solidFill>
                    <a:schemeClr val="bg1"/>
                  </a:solidFill>
                </a:rPr>
                <a:t>Purpose: </a:t>
              </a:r>
              <a:r>
                <a:rPr lang="en-US" dirty="0">
                  <a:solidFill>
                    <a:schemeClr val="bg1"/>
                  </a:solidFill>
                </a:rPr>
                <a:t>Users can manually initiate emergency alerts by pressing this button, which is crucial for enhancing personal safety. It empowers the device wearer to signal distress and prompt a rapid response, making it a vital feature for the safety of women, children, and the elderly.</a:t>
              </a:r>
              <a:endParaRPr lang="en-IN" dirty="0">
                <a:solidFill>
                  <a:schemeClr val="bg1"/>
                </a:solidFill>
              </a:endParaRPr>
            </a:p>
          </p:txBody>
        </p:sp>
        <p:pic>
          <p:nvPicPr>
            <p:cNvPr id="35" name="Picture 34">
              <a:extLst>
                <a:ext uri="{FF2B5EF4-FFF2-40B4-BE49-F238E27FC236}">
                  <a16:creationId xmlns:a16="http://schemas.microsoft.com/office/drawing/2014/main" id="{9B5BEB81-B603-4219-804F-928A03EE32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839" y="1113968"/>
              <a:ext cx="5092161" cy="4339650"/>
            </a:xfrm>
            <a:prstGeom prst="rect">
              <a:avLst/>
            </a:prstGeom>
          </p:spPr>
        </p:pic>
      </p:grpSp>
    </p:spTree>
    <p:extLst>
      <p:ext uri="{BB962C8B-B14F-4D97-AF65-F5344CB8AC3E}">
        <p14:creationId xmlns:p14="http://schemas.microsoft.com/office/powerpoint/2010/main" val="234216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837A1-CCD0-4657-B93F-E9930B8096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3" name="Group 22">
            <a:extLst>
              <a:ext uri="{FF2B5EF4-FFF2-40B4-BE49-F238E27FC236}">
                <a16:creationId xmlns:a16="http://schemas.microsoft.com/office/drawing/2014/main" id="{03FB4236-26F9-4292-98F7-8EF7B9998B42}"/>
              </a:ext>
            </a:extLst>
          </p:cNvPr>
          <p:cNvGrpSpPr/>
          <p:nvPr/>
        </p:nvGrpSpPr>
        <p:grpSpPr>
          <a:xfrm>
            <a:off x="-11033774" y="424180"/>
            <a:ext cx="10195561" cy="6009640"/>
            <a:chOff x="853439" y="424180"/>
            <a:chExt cx="10195561" cy="6009640"/>
          </a:xfrm>
        </p:grpSpPr>
        <p:sp>
          <p:nvSpPr>
            <p:cNvPr id="4" name="Rectangle: Diagonal Corners Snipped 3">
              <a:extLst>
                <a:ext uri="{FF2B5EF4-FFF2-40B4-BE49-F238E27FC236}">
                  <a16:creationId xmlns:a16="http://schemas.microsoft.com/office/drawing/2014/main" id="{45CE138A-F16A-4E9F-904A-B80919F29FA2}"/>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41CC3EA-5D99-4034-9B3A-9ED50AFC2752}"/>
                </a:ext>
              </a:extLst>
            </p:cNvPr>
            <p:cNvSpPr txBox="1"/>
            <p:nvPr/>
          </p:nvSpPr>
          <p:spPr>
            <a:xfrm>
              <a:off x="6431280" y="1113968"/>
              <a:ext cx="4617720" cy="4062651"/>
            </a:xfrm>
            <a:prstGeom prst="rect">
              <a:avLst/>
            </a:prstGeom>
            <a:noFill/>
          </p:spPr>
          <p:txBody>
            <a:bodyPr wrap="square" rtlCol="0">
              <a:spAutoFit/>
            </a:bodyPr>
            <a:lstStyle/>
            <a:p>
              <a:r>
                <a:rPr lang="en-IN" sz="3600" b="1" dirty="0">
                  <a:solidFill>
                    <a:schemeClr val="bg1"/>
                  </a:solidFill>
                </a:rPr>
                <a:t>SIM800L GSM Module</a:t>
              </a:r>
              <a:endParaRPr lang="en-IN" sz="8800" b="1" dirty="0">
                <a:solidFill>
                  <a:schemeClr val="bg1"/>
                </a:solidFill>
              </a:endParaRPr>
            </a:p>
            <a:p>
              <a:r>
                <a:rPr lang="en-US" sz="2800" b="1" i="1" dirty="0">
                  <a:solidFill>
                    <a:schemeClr val="bg1"/>
                  </a:solidFill>
                </a:rPr>
                <a:t>Introduction:</a:t>
              </a:r>
              <a:r>
                <a:rPr lang="en-US" b="1" i="1" dirty="0">
                  <a:solidFill>
                    <a:schemeClr val="bg1"/>
                  </a:solidFill>
                </a:rPr>
                <a:t> </a:t>
              </a:r>
              <a:r>
                <a:rPr lang="en-US" dirty="0">
                  <a:solidFill>
                    <a:schemeClr val="bg1"/>
                  </a:solidFill>
                </a:rPr>
                <a:t>The SIM800L GSM Module is a compact communication device that supports Global System for Mobile Communications (GSM</a:t>
              </a:r>
              <a:r>
                <a:rPr lang="en-US" dirty="0"/>
                <a:t>).</a:t>
              </a:r>
            </a:p>
            <a:p>
              <a:r>
                <a:rPr lang="en-US" sz="3200" b="1" i="1" dirty="0">
                  <a:solidFill>
                    <a:schemeClr val="bg1"/>
                  </a:solidFill>
                </a:rPr>
                <a:t>Purpose: </a:t>
              </a:r>
              <a:r>
                <a:rPr lang="en-US" dirty="0">
                  <a:solidFill>
                    <a:schemeClr val="bg1"/>
                  </a:solidFill>
                </a:rPr>
                <a:t>It is essential in our project for sending SMS alerts with the device's location data to a designated emergency contact. This functionality ensures that help can be swiftly summoned during emergencies, serving the needs of women's safety, child safety, and aiding the elderly who have lost their way.</a:t>
              </a:r>
              <a:endParaRPr lang="en-IN" dirty="0">
                <a:solidFill>
                  <a:schemeClr val="bg1"/>
                </a:solidFill>
              </a:endParaRPr>
            </a:p>
          </p:txBody>
        </p:sp>
        <p:pic>
          <p:nvPicPr>
            <p:cNvPr id="7" name="Picture 6">
              <a:extLst>
                <a:ext uri="{FF2B5EF4-FFF2-40B4-BE49-F238E27FC236}">
                  <a16:creationId xmlns:a16="http://schemas.microsoft.com/office/drawing/2014/main" id="{816C1782-CF72-4016-863C-B9179ED65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765749"/>
              <a:ext cx="5213613" cy="4568251"/>
            </a:xfrm>
            <a:prstGeom prst="rect">
              <a:avLst/>
            </a:prstGeom>
          </p:spPr>
        </p:pic>
      </p:grpSp>
      <p:grpSp>
        <p:nvGrpSpPr>
          <p:cNvPr id="32" name="Group 31">
            <a:extLst>
              <a:ext uri="{FF2B5EF4-FFF2-40B4-BE49-F238E27FC236}">
                <a16:creationId xmlns:a16="http://schemas.microsoft.com/office/drawing/2014/main" id="{23C9314F-19E6-40D6-923F-BFAC8E7B3EDC}"/>
              </a:ext>
            </a:extLst>
          </p:cNvPr>
          <p:cNvGrpSpPr/>
          <p:nvPr/>
        </p:nvGrpSpPr>
        <p:grpSpPr>
          <a:xfrm>
            <a:off x="923764" y="424180"/>
            <a:ext cx="10195561" cy="6009640"/>
            <a:chOff x="853439" y="424180"/>
            <a:chExt cx="10195561" cy="6009640"/>
          </a:xfrm>
        </p:grpSpPr>
        <p:sp>
          <p:nvSpPr>
            <p:cNvPr id="33" name="Rectangle: Diagonal Corners Snipped 32">
              <a:extLst>
                <a:ext uri="{FF2B5EF4-FFF2-40B4-BE49-F238E27FC236}">
                  <a16:creationId xmlns:a16="http://schemas.microsoft.com/office/drawing/2014/main" id="{1BD74857-2259-489D-AD16-A38662F889AE}"/>
                </a:ext>
              </a:extLst>
            </p:cNvPr>
            <p:cNvSpPr/>
            <p:nvPr/>
          </p:nvSpPr>
          <p:spPr>
            <a:xfrm>
              <a:off x="853439"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3C78EAD8-64B4-4B21-923D-99FABD7F81AB}"/>
                </a:ext>
              </a:extLst>
            </p:cNvPr>
            <p:cNvSpPr txBox="1"/>
            <p:nvPr/>
          </p:nvSpPr>
          <p:spPr>
            <a:xfrm>
              <a:off x="6431280" y="1113968"/>
              <a:ext cx="4617720" cy="3970318"/>
            </a:xfrm>
            <a:prstGeom prst="rect">
              <a:avLst/>
            </a:prstGeom>
            <a:noFill/>
          </p:spPr>
          <p:txBody>
            <a:bodyPr wrap="square" rtlCol="0">
              <a:spAutoFit/>
            </a:bodyPr>
            <a:lstStyle/>
            <a:p>
              <a:pPr algn="ctr"/>
              <a:r>
                <a:rPr lang="en-IN" sz="4800" b="1" dirty="0">
                  <a:solidFill>
                    <a:schemeClr val="bg1"/>
                  </a:solidFill>
                </a:rPr>
                <a:t>Trigger Button</a:t>
              </a:r>
            </a:p>
            <a:p>
              <a:r>
                <a:rPr lang="en-US" sz="2800" b="1" i="1" dirty="0">
                  <a:solidFill>
                    <a:schemeClr val="bg1"/>
                  </a:solidFill>
                </a:rPr>
                <a:t>Introduction: </a:t>
              </a:r>
              <a:r>
                <a:rPr lang="en-US" dirty="0">
                  <a:solidFill>
                    <a:schemeClr val="bg1"/>
                  </a:solidFill>
                </a:rPr>
                <a:t>The Trigger Button is a user-activated physical button designed for emergency situations.</a:t>
              </a:r>
            </a:p>
            <a:p>
              <a:r>
                <a:rPr lang="en-US" sz="3200" b="1" i="1" dirty="0">
                  <a:solidFill>
                    <a:schemeClr val="bg1"/>
                  </a:solidFill>
                </a:rPr>
                <a:t>Purpose: </a:t>
              </a:r>
              <a:r>
                <a:rPr lang="en-US" dirty="0">
                  <a:solidFill>
                    <a:schemeClr val="bg1"/>
                  </a:solidFill>
                </a:rPr>
                <a:t>Users can manually initiate emergency alerts by pressing this button, which is crucial for enhancing personal safety. It empowers the device wearer to signal distress and prompt a rapid response, making it a vital feature for the safety of women, children, and the elderly.</a:t>
              </a:r>
              <a:endParaRPr lang="en-IN" dirty="0">
                <a:solidFill>
                  <a:schemeClr val="bg1"/>
                </a:solidFill>
              </a:endParaRPr>
            </a:p>
          </p:txBody>
        </p:sp>
        <p:pic>
          <p:nvPicPr>
            <p:cNvPr id="35" name="Picture 34">
              <a:extLst>
                <a:ext uri="{FF2B5EF4-FFF2-40B4-BE49-F238E27FC236}">
                  <a16:creationId xmlns:a16="http://schemas.microsoft.com/office/drawing/2014/main" id="{9B5BEB81-B603-4219-804F-928A03EE32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839" y="1113968"/>
              <a:ext cx="5092161" cy="4339650"/>
            </a:xfrm>
            <a:prstGeom prst="rect">
              <a:avLst/>
            </a:prstGeom>
          </p:spPr>
        </p:pic>
      </p:grpSp>
      <p:sp>
        <p:nvSpPr>
          <p:cNvPr id="2" name="Rectangle: Diagonal Corners Snipped 1">
            <a:extLst>
              <a:ext uri="{FF2B5EF4-FFF2-40B4-BE49-F238E27FC236}">
                <a16:creationId xmlns:a16="http://schemas.microsoft.com/office/drawing/2014/main" id="{B4EFAFCA-4990-35DD-CBB6-0973389554B6}"/>
              </a:ext>
            </a:extLst>
          </p:cNvPr>
          <p:cNvSpPr/>
          <p:nvPr/>
        </p:nvSpPr>
        <p:spPr>
          <a:xfrm>
            <a:off x="12457170" y="424180"/>
            <a:ext cx="10195561" cy="6009640"/>
          </a:xfrm>
          <a:prstGeom prst="snip2DiagRect">
            <a:avLst/>
          </a:prstGeom>
          <a:gradFill flip="none" rotWithShape="1">
            <a:gsLst>
              <a:gs pos="0">
                <a:srgbClr val="001000">
                  <a:alpha val="0"/>
                </a:srgbClr>
              </a:gs>
              <a:gs pos="100000">
                <a:schemeClr val="accent4">
                  <a:lumMod val="60000"/>
                  <a:lumOff val="40000"/>
                </a:schemeClr>
              </a:gs>
              <a:gs pos="97000">
                <a:srgbClr val="705B00"/>
              </a:gs>
              <a:gs pos="26000">
                <a:srgbClr val="001000">
                  <a:alpha val="18000"/>
                </a:srgbClr>
              </a:gs>
              <a:gs pos="99000">
                <a:schemeClr val="accent4">
                  <a:lumMod val="7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4F8B1FF-3698-FE45-7834-5EB0733D7808}"/>
              </a:ext>
            </a:extLst>
          </p:cNvPr>
          <p:cNvSpPr txBox="1"/>
          <p:nvPr/>
        </p:nvSpPr>
        <p:spPr>
          <a:xfrm>
            <a:off x="18035011" y="1113968"/>
            <a:ext cx="4617720" cy="4001095"/>
          </a:xfrm>
          <a:prstGeom prst="rect">
            <a:avLst/>
          </a:prstGeom>
          <a:noFill/>
        </p:spPr>
        <p:txBody>
          <a:bodyPr wrap="square" rtlCol="0">
            <a:spAutoFit/>
          </a:bodyPr>
          <a:lstStyle/>
          <a:p>
            <a:pPr algn="ctr"/>
            <a:r>
              <a:rPr lang="en-IN" sz="2800" b="1" dirty="0">
                <a:solidFill>
                  <a:schemeClr val="bg1"/>
                </a:solidFill>
              </a:rPr>
              <a:t>Microphone on GPS Module</a:t>
            </a:r>
            <a:endParaRPr lang="en-IN" sz="6600" b="1" dirty="0">
              <a:solidFill>
                <a:schemeClr val="bg1"/>
              </a:solidFill>
            </a:endParaRPr>
          </a:p>
          <a:p>
            <a:r>
              <a:rPr lang="en-US" sz="2800" b="1" i="1" dirty="0">
                <a:solidFill>
                  <a:schemeClr val="bg1"/>
                </a:solidFill>
              </a:rPr>
              <a:t>Introduction: </a:t>
            </a:r>
            <a:r>
              <a:rPr lang="en-US" dirty="0">
                <a:solidFill>
                  <a:schemeClr val="bg1"/>
                </a:solidFill>
              </a:rPr>
              <a:t>A small microphone has been soldered onto the GPS module, enabling audio input capabilities.</a:t>
            </a:r>
          </a:p>
          <a:p>
            <a:r>
              <a:rPr lang="en-US" sz="3200" b="1" i="1" dirty="0">
                <a:solidFill>
                  <a:schemeClr val="bg1"/>
                </a:solidFill>
              </a:rPr>
              <a:t>Purpose: </a:t>
            </a:r>
            <a:r>
              <a:rPr lang="en-US" sz="2000" dirty="0">
                <a:solidFill>
                  <a:schemeClr val="bg1"/>
                </a:solidFill>
              </a:rPr>
              <a:t>T</a:t>
            </a:r>
            <a:r>
              <a:rPr lang="en-US" dirty="0">
                <a:solidFill>
                  <a:schemeClr val="bg1"/>
                </a:solidFill>
              </a:rPr>
              <a:t>his microphone allows for audio calling features, enabling two-way communication during emergencies. It enhances the device's functionality by enabling users to both send and receive audio information, further ensuring their safety and facilitating communication with emergency services or caregivers.</a:t>
            </a:r>
            <a:endParaRPr lang="en-IN" dirty="0">
              <a:solidFill>
                <a:schemeClr val="bg1"/>
              </a:solidFill>
            </a:endParaRPr>
          </a:p>
        </p:txBody>
      </p:sp>
      <p:pic>
        <p:nvPicPr>
          <p:cNvPr id="8" name="Picture 7">
            <a:extLst>
              <a:ext uri="{FF2B5EF4-FFF2-40B4-BE49-F238E27FC236}">
                <a16:creationId xmlns:a16="http://schemas.microsoft.com/office/drawing/2014/main" id="{9EE3C723-2A4B-AFFF-5467-CD44FBC614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55587" y="839648"/>
            <a:ext cx="5044144" cy="4494352"/>
          </a:xfrm>
          <a:prstGeom prst="rect">
            <a:avLst/>
          </a:prstGeom>
        </p:spPr>
      </p:pic>
    </p:spTree>
    <p:extLst>
      <p:ext uri="{BB962C8B-B14F-4D97-AF65-F5344CB8AC3E}">
        <p14:creationId xmlns:p14="http://schemas.microsoft.com/office/powerpoint/2010/main" val="1810760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TotalTime>
  <Words>2538</Words>
  <Application>Microsoft Office PowerPoint</Application>
  <PresentationFormat>Widescreen</PresentationFormat>
  <Paragraphs>176</Paragraphs>
  <Slides>31</Slides>
  <Notes>2</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African</vt:lpstr>
      <vt:lpstr>Agency FB</vt:lpstr>
      <vt:lpstr>Arial</vt:lpstr>
      <vt:lpstr>Battlestar</vt:lpstr>
      <vt:lpstr>BauerBodni Blk BT</vt:lpstr>
      <vt:lpstr>BauerBodni BlkCn BT</vt:lpstr>
      <vt:lpstr>Bebas Neue</vt:lpstr>
      <vt:lpstr>Bookman Old Style</vt:lpstr>
      <vt:lpstr>Calibri</vt:lpstr>
      <vt:lpstr>Calibri Light</vt:lpstr>
      <vt:lpstr>Century725 Blk BT</vt:lpstr>
      <vt:lpstr>Inter</vt:lpstr>
      <vt:lpstr>Montserrat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kiranveer singh</cp:lastModifiedBy>
  <cp:revision>59</cp:revision>
  <dcterms:created xsi:type="dcterms:W3CDTF">2023-10-27T13:07:56Z</dcterms:created>
  <dcterms:modified xsi:type="dcterms:W3CDTF">2025-09-05T16:21:36Z</dcterms:modified>
</cp:coreProperties>
</file>